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2.jpg" ContentType="image/jpg"/>
  <Override PartName="/ppt/media/image3.jpg" ContentType="image/jpg"/>
  <Override PartName="/ppt/media/image4.jpg" ContentType="image/jpg"/>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63" r:id="rId2"/>
    <p:sldId id="257" r:id="rId3"/>
    <p:sldId id="258" r:id="rId4"/>
    <p:sldId id="259" r:id="rId5"/>
    <p:sldId id="262" r:id="rId6"/>
    <p:sldId id="261" r:id="rId7"/>
  </p:sldIdLst>
  <p:sldSz cx="15119350" cy="1069181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304" autoAdjust="0"/>
  </p:normalViewPr>
  <p:slideViewPr>
    <p:cSldViewPr>
      <p:cViewPr varScale="1">
        <p:scale>
          <a:sx n="67" d="100"/>
          <a:sy n="67" d="100"/>
        </p:scale>
        <p:origin x="1542" y="9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임 현민" userId="a489df88b0d21b7a" providerId="LiveId" clId="{983CA41E-B040-4610-B650-D7E16BA1BD58}"/>
    <pc:docChg chg="custSel modSld">
      <pc:chgData name="임 현민" userId="a489df88b0d21b7a" providerId="LiveId" clId="{983CA41E-B040-4610-B650-D7E16BA1BD58}" dt="2020-08-03T09:02:34.133" v="43" actId="1037"/>
      <pc:docMkLst>
        <pc:docMk/>
      </pc:docMkLst>
      <pc:sldChg chg="addSp delSp modSp mod">
        <pc:chgData name="임 현민" userId="a489df88b0d21b7a" providerId="LiveId" clId="{983CA41E-B040-4610-B650-D7E16BA1BD58}" dt="2020-08-03T09:02:34.133" v="43" actId="1037"/>
        <pc:sldMkLst>
          <pc:docMk/>
          <pc:sldMk cId="0" sldId="259"/>
        </pc:sldMkLst>
        <pc:spChg chg="mod">
          <ac:chgData name="임 현민" userId="a489df88b0d21b7a" providerId="LiveId" clId="{983CA41E-B040-4610-B650-D7E16BA1BD58}" dt="2020-08-03T09:01:54.436" v="19" actId="1038"/>
          <ac:spMkLst>
            <pc:docMk/>
            <pc:sldMk cId="0" sldId="259"/>
            <ac:spMk id="2" creationId="{00000000-0000-0000-0000-000000000000}"/>
          </ac:spMkLst>
        </pc:spChg>
        <pc:spChg chg="mod">
          <ac:chgData name="임 현민" userId="a489df88b0d21b7a" providerId="LiveId" clId="{983CA41E-B040-4610-B650-D7E16BA1BD58}" dt="2020-08-03T09:02:08.515" v="24" actId="1037"/>
          <ac:spMkLst>
            <pc:docMk/>
            <pc:sldMk cId="0" sldId="259"/>
            <ac:spMk id="7" creationId="{00000000-0000-0000-0000-000000000000}"/>
          </ac:spMkLst>
        </pc:spChg>
        <pc:spChg chg="mod">
          <ac:chgData name="임 현민" userId="a489df88b0d21b7a" providerId="LiveId" clId="{983CA41E-B040-4610-B650-D7E16BA1BD58}" dt="2020-08-03T09:02:34.133" v="43" actId="1037"/>
          <ac:spMkLst>
            <pc:docMk/>
            <pc:sldMk cId="0" sldId="259"/>
            <ac:spMk id="10" creationId="{00000000-0000-0000-0000-000000000000}"/>
          </ac:spMkLst>
        </pc:spChg>
        <pc:spChg chg="mod">
          <ac:chgData name="임 현민" userId="a489df88b0d21b7a" providerId="LiveId" clId="{983CA41E-B040-4610-B650-D7E16BA1BD58}" dt="2020-08-03T07:43:52.313" v="6" actId="1076"/>
          <ac:spMkLst>
            <pc:docMk/>
            <pc:sldMk cId="0" sldId="259"/>
            <ac:spMk id="14" creationId="{00000000-0000-0000-0000-000000000000}"/>
          </ac:spMkLst>
        </pc:spChg>
        <pc:spChg chg="mod">
          <ac:chgData name="임 현민" userId="a489df88b0d21b7a" providerId="LiveId" clId="{983CA41E-B040-4610-B650-D7E16BA1BD58}" dt="2020-08-03T07:43:52.313" v="6" actId="1076"/>
          <ac:spMkLst>
            <pc:docMk/>
            <pc:sldMk cId="0" sldId="259"/>
            <ac:spMk id="17" creationId="{694E67FA-D665-48F9-A096-B0BF7CD8561F}"/>
          </ac:spMkLst>
        </pc:spChg>
        <pc:spChg chg="mod">
          <ac:chgData name="임 현민" userId="a489df88b0d21b7a" providerId="LiveId" clId="{983CA41E-B040-4610-B650-D7E16BA1BD58}" dt="2020-08-03T09:02:12.756" v="26" actId="1037"/>
          <ac:spMkLst>
            <pc:docMk/>
            <pc:sldMk cId="0" sldId="259"/>
            <ac:spMk id="19" creationId="{4017AC41-C50F-49D0-BCDB-FD48DF7C2249}"/>
          </ac:spMkLst>
        </pc:spChg>
        <pc:spChg chg="mod">
          <ac:chgData name="임 현민" userId="a489df88b0d21b7a" providerId="LiveId" clId="{983CA41E-B040-4610-B650-D7E16BA1BD58}" dt="2020-08-03T09:02:34.133" v="43" actId="1037"/>
          <ac:spMkLst>
            <pc:docMk/>
            <pc:sldMk cId="0" sldId="259"/>
            <ac:spMk id="21" creationId="{1E36B2AC-89F3-4154-A54C-260E73E08D01}"/>
          </ac:spMkLst>
        </pc:spChg>
        <pc:picChg chg="add del mod">
          <ac:chgData name="임 현민" userId="a489df88b0d21b7a" providerId="LiveId" clId="{983CA41E-B040-4610-B650-D7E16BA1BD58}" dt="2020-08-03T08:31:59.769" v="13" actId="478"/>
          <ac:picMkLst>
            <pc:docMk/>
            <pc:sldMk cId="0" sldId="259"/>
            <ac:picMk id="9" creationId="{F72FF200-D0E9-40FA-B1AB-CBEBD1BA31D4}"/>
          </ac:picMkLst>
        </pc:picChg>
      </pc:sldChg>
      <pc:sldChg chg="addSp delSp modSp mod">
        <pc:chgData name="임 현민" userId="a489df88b0d21b7a" providerId="LiveId" clId="{983CA41E-B040-4610-B650-D7E16BA1BD58}" dt="2020-08-03T07:43:31.752" v="2" actId="1076"/>
        <pc:sldMkLst>
          <pc:docMk/>
          <pc:sldMk cId="0" sldId="261"/>
        </pc:sldMkLst>
        <pc:picChg chg="add mod">
          <ac:chgData name="임 현민" userId="a489df88b0d21b7a" providerId="LiveId" clId="{983CA41E-B040-4610-B650-D7E16BA1BD58}" dt="2020-08-03T07:43:31.752" v="2" actId="1076"/>
          <ac:picMkLst>
            <pc:docMk/>
            <pc:sldMk cId="0" sldId="261"/>
            <ac:picMk id="15" creationId="{769780E1-7442-46D9-8075-61C89818B773}"/>
          </ac:picMkLst>
        </pc:picChg>
        <pc:picChg chg="del">
          <ac:chgData name="임 현민" userId="a489df88b0d21b7a" providerId="LiveId" clId="{983CA41E-B040-4610-B650-D7E16BA1BD58}" dt="2020-08-03T07:43:17.767" v="0" actId="478"/>
          <ac:picMkLst>
            <pc:docMk/>
            <pc:sldMk cId="0" sldId="261"/>
            <ac:picMk id="37" creationId="{44BD24D8-1F89-4BAE-B878-BF6954898E4B}"/>
          </ac:picMkLst>
        </pc:picChg>
      </pc:sldChg>
    </pc:docChg>
  </pc:docChgLst>
</pc:chgInfo>
</file>

<file path=ppt/media/image1.jpg>
</file>

<file path=ppt/media/image10.jp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34CB89-994F-40E6-95CF-2975F0D8A5E4}" type="datetimeFigureOut">
              <a:rPr lang="ko-KR" altLang="en-US" smtClean="0"/>
              <a:t>2020-08-03</a:t>
            </a:fld>
            <a:endParaRPr lang="ko-KR" altLang="en-US"/>
          </a:p>
        </p:txBody>
      </p:sp>
      <p:sp>
        <p:nvSpPr>
          <p:cNvPr id="4" name="슬라이드 이미지 개체 틀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4F4C3F-25A5-4498-B4E6-AE05F0D00A51}" type="slidenum">
              <a:rPr lang="ko-KR" altLang="en-US" smtClean="0"/>
              <a:t>‹#›</a:t>
            </a:fld>
            <a:endParaRPr lang="ko-KR" altLang="en-US"/>
          </a:p>
        </p:txBody>
      </p:sp>
    </p:spTree>
    <p:extLst>
      <p:ext uri="{BB962C8B-B14F-4D97-AF65-F5344CB8AC3E}">
        <p14:creationId xmlns:p14="http://schemas.microsoft.com/office/powerpoint/2010/main" val="1219308379"/>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5"/>
          </p:nvPr>
        </p:nvSpPr>
        <p:spPr/>
        <p:txBody>
          <a:bodyPr/>
          <a:lstStyle/>
          <a:p>
            <a:fld id="{504F4C3F-25A5-4498-B4E6-AE05F0D00A51}" type="slidenum">
              <a:rPr lang="ko-KR" altLang="en-US" smtClean="0"/>
              <a:t>6</a:t>
            </a:fld>
            <a:endParaRPr lang="ko-KR" altLang="en-US"/>
          </a:p>
        </p:txBody>
      </p:sp>
    </p:spTree>
    <p:extLst>
      <p:ext uri="{BB962C8B-B14F-4D97-AF65-F5344CB8AC3E}">
        <p14:creationId xmlns:p14="http://schemas.microsoft.com/office/powerpoint/2010/main" val="2371271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8/3/2020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0.jp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4" name="그룹 3">
            <a:extLst>
              <a:ext uri="{FF2B5EF4-FFF2-40B4-BE49-F238E27FC236}">
                <a16:creationId xmlns:a16="http://schemas.microsoft.com/office/drawing/2014/main" id="{7A997CA8-CBCE-4490-B438-2058F7851B2F}"/>
              </a:ext>
            </a:extLst>
          </p:cNvPr>
          <p:cNvGrpSpPr/>
          <p:nvPr/>
        </p:nvGrpSpPr>
        <p:grpSpPr>
          <a:xfrm>
            <a:off x="8060279" y="8600838"/>
            <a:ext cx="3717517" cy="1457562"/>
            <a:chOff x="8060279" y="8600838"/>
            <a:chExt cx="3717517" cy="1457562"/>
          </a:xfrm>
        </p:grpSpPr>
        <p:sp>
          <p:nvSpPr>
            <p:cNvPr id="5" name="Freeform 3">
              <a:extLst>
                <a:ext uri="{FF2B5EF4-FFF2-40B4-BE49-F238E27FC236}">
                  <a16:creationId xmlns:a16="http://schemas.microsoft.com/office/drawing/2014/main" id="{A8BEE3F7-4409-4C90-871D-301008F1B9B8}"/>
                </a:ext>
              </a:extLst>
            </p:cNvPr>
            <p:cNvSpPr/>
            <p:nvPr/>
          </p:nvSpPr>
          <p:spPr>
            <a:xfrm>
              <a:off x="8305958" y="8802890"/>
              <a:ext cx="3471838" cy="19045"/>
            </a:xfrm>
            <a:custGeom>
              <a:avLst/>
              <a:gdLst>
                <a:gd name="connsiteX0" fmla="*/ 6350 w 3471838"/>
                <a:gd name="connsiteY0" fmla="*/ 6350 h 19045"/>
                <a:gd name="connsiteX1" fmla="*/ 3465488 w 3471838"/>
                <a:gd name="connsiteY1" fmla="*/ 6350 h 19045"/>
              </a:gdLst>
              <a:ahLst/>
              <a:cxnLst>
                <a:cxn ang="0">
                  <a:pos x="connsiteX0" y="connsiteY0"/>
                </a:cxn>
                <a:cxn ang="1">
                  <a:pos x="connsiteX1" y="connsiteY1"/>
                </a:cxn>
              </a:cxnLst>
              <a:rect l="l" t="t" r="r" b="b"/>
              <a:pathLst>
                <a:path w="3471838" h="19045">
                  <a:moveTo>
                    <a:pt x="6350" y="6350"/>
                  </a:moveTo>
                  <a:lnTo>
                    <a:pt x="3465488" y="6350"/>
                  </a:lnTo>
                </a:path>
              </a:pathLst>
            </a:custGeom>
            <a:ln w="12700">
              <a:solidFill>
                <a:srgbClr val="FFFFFF">
                  <a:alpha val="100000"/>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 name="Freeform 3">
              <a:extLst>
                <a:ext uri="{FF2B5EF4-FFF2-40B4-BE49-F238E27FC236}">
                  <a16:creationId xmlns:a16="http://schemas.microsoft.com/office/drawing/2014/main" id="{4C16E3C7-1B01-46AF-9642-6D063DB50A16}"/>
                </a:ext>
              </a:extLst>
            </p:cNvPr>
            <p:cNvSpPr/>
            <p:nvPr/>
          </p:nvSpPr>
          <p:spPr>
            <a:xfrm>
              <a:off x="8305958" y="9125687"/>
              <a:ext cx="3471838" cy="19045"/>
            </a:xfrm>
            <a:custGeom>
              <a:avLst/>
              <a:gdLst>
                <a:gd name="connsiteX0" fmla="*/ 6350 w 3471838"/>
                <a:gd name="connsiteY0" fmla="*/ 6350 h 19045"/>
                <a:gd name="connsiteX1" fmla="*/ 3465488 w 3471838"/>
                <a:gd name="connsiteY1" fmla="*/ 6350 h 19045"/>
              </a:gdLst>
              <a:ahLst/>
              <a:cxnLst>
                <a:cxn ang="0">
                  <a:pos x="connsiteX0" y="connsiteY0"/>
                </a:cxn>
                <a:cxn ang="1">
                  <a:pos x="connsiteX1" y="connsiteY1"/>
                </a:cxn>
              </a:cxnLst>
              <a:rect l="l" t="t" r="r" b="b"/>
              <a:pathLst>
                <a:path w="3471838" h="19045">
                  <a:moveTo>
                    <a:pt x="6350" y="6350"/>
                  </a:moveTo>
                  <a:lnTo>
                    <a:pt x="3465488" y="6350"/>
                  </a:lnTo>
                </a:path>
              </a:pathLst>
            </a:custGeom>
            <a:ln w="12700">
              <a:solidFill>
                <a:srgbClr val="FFFFFF">
                  <a:alpha val="100000"/>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Freeform 3">
              <a:extLst>
                <a:ext uri="{FF2B5EF4-FFF2-40B4-BE49-F238E27FC236}">
                  <a16:creationId xmlns:a16="http://schemas.microsoft.com/office/drawing/2014/main" id="{335D5315-F8FE-48B8-9E0E-DFF21174E5DD}"/>
                </a:ext>
              </a:extLst>
            </p:cNvPr>
            <p:cNvSpPr/>
            <p:nvPr/>
          </p:nvSpPr>
          <p:spPr>
            <a:xfrm>
              <a:off x="8305958" y="9448495"/>
              <a:ext cx="3471838" cy="19045"/>
            </a:xfrm>
            <a:custGeom>
              <a:avLst/>
              <a:gdLst>
                <a:gd name="connsiteX0" fmla="*/ 6350 w 3471838"/>
                <a:gd name="connsiteY0" fmla="*/ 6350 h 19045"/>
                <a:gd name="connsiteX1" fmla="*/ 3465488 w 3471838"/>
                <a:gd name="connsiteY1" fmla="*/ 6350 h 19045"/>
              </a:gdLst>
              <a:ahLst/>
              <a:cxnLst>
                <a:cxn ang="0">
                  <a:pos x="connsiteX0" y="connsiteY0"/>
                </a:cxn>
                <a:cxn ang="1">
                  <a:pos x="connsiteX1" y="connsiteY1"/>
                </a:cxn>
              </a:cxnLst>
              <a:rect l="l" t="t" r="r" b="b"/>
              <a:pathLst>
                <a:path w="3471838" h="19045">
                  <a:moveTo>
                    <a:pt x="6350" y="6350"/>
                  </a:moveTo>
                  <a:lnTo>
                    <a:pt x="3465488" y="6350"/>
                  </a:lnTo>
                </a:path>
              </a:pathLst>
            </a:custGeom>
            <a:ln w="12700">
              <a:solidFill>
                <a:srgbClr val="FFFFFF">
                  <a:alpha val="100000"/>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 name="Freeform 3">
              <a:extLst>
                <a:ext uri="{FF2B5EF4-FFF2-40B4-BE49-F238E27FC236}">
                  <a16:creationId xmlns:a16="http://schemas.microsoft.com/office/drawing/2014/main" id="{A57214E4-904E-45E6-A430-D7B1BD5BFF82}"/>
                </a:ext>
              </a:extLst>
            </p:cNvPr>
            <p:cNvSpPr/>
            <p:nvPr/>
          </p:nvSpPr>
          <p:spPr>
            <a:xfrm>
              <a:off x="8305958" y="9771296"/>
              <a:ext cx="3471838" cy="19045"/>
            </a:xfrm>
            <a:custGeom>
              <a:avLst/>
              <a:gdLst>
                <a:gd name="connsiteX0" fmla="*/ 6350 w 3471838"/>
                <a:gd name="connsiteY0" fmla="*/ 6350 h 19045"/>
                <a:gd name="connsiteX1" fmla="*/ 3465488 w 3471838"/>
                <a:gd name="connsiteY1" fmla="*/ 6350 h 19045"/>
              </a:gdLst>
              <a:ahLst/>
              <a:cxnLst>
                <a:cxn ang="0">
                  <a:pos x="connsiteX0" y="connsiteY0"/>
                </a:cxn>
                <a:cxn ang="1">
                  <a:pos x="connsiteX1" y="connsiteY1"/>
                </a:cxn>
              </a:cxnLst>
              <a:rect l="l" t="t" r="r" b="b"/>
              <a:pathLst>
                <a:path w="3471838" h="19045">
                  <a:moveTo>
                    <a:pt x="6350" y="6350"/>
                  </a:moveTo>
                  <a:lnTo>
                    <a:pt x="3465488" y="6350"/>
                  </a:lnTo>
                </a:path>
              </a:pathLst>
            </a:custGeom>
            <a:ln w="12700">
              <a:solidFill>
                <a:srgbClr val="FFFFFF">
                  <a:alpha val="100000"/>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 name="Freeform 3">
              <a:extLst>
                <a:ext uri="{FF2B5EF4-FFF2-40B4-BE49-F238E27FC236}">
                  <a16:creationId xmlns:a16="http://schemas.microsoft.com/office/drawing/2014/main" id="{9E4A7636-F6AC-417B-B38D-E539C5D94D6F}"/>
                </a:ext>
              </a:extLst>
            </p:cNvPr>
            <p:cNvSpPr/>
            <p:nvPr/>
          </p:nvSpPr>
          <p:spPr>
            <a:xfrm>
              <a:off x="8065344" y="9873037"/>
              <a:ext cx="128020" cy="104867"/>
            </a:xfrm>
            <a:custGeom>
              <a:avLst/>
              <a:gdLst>
                <a:gd name="connsiteX0" fmla="*/ 118334 w 128020"/>
                <a:gd name="connsiteY0" fmla="*/ 94096 h 104867"/>
                <a:gd name="connsiteX1" fmla="*/ 128020 w 128020"/>
                <a:gd name="connsiteY1" fmla="*/ 103370 h 104867"/>
                <a:gd name="connsiteX2" fmla="*/ 128020 w 128020"/>
                <a:gd name="connsiteY2" fmla="*/ 103675 h 104867"/>
                <a:gd name="connsiteX3" fmla="*/ 78893 w 128020"/>
                <a:gd name="connsiteY3" fmla="*/ 103675 h 104867"/>
                <a:gd name="connsiteX4" fmla="*/ 78893 w 128020"/>
                <a:gd name="connsiteY4" fmla="*/ 103370 h 104867"/>
                <a:gd name="connsiteX5" fmla="*/ 88744 w 128020"/>
                <a:gd name="connsiteY5" fmla="*/ 94096 h 104867"/>
                <a:gd name="connsiteX6" fmla="*/ 90051 w 128020"/>
                <a:gd name="connsiteY6" fmla="*/ 90531 h 104867"/>
                <a:gd name="connsiteX7" fmla="*/ 90051 w 128020"/>
                <a:gd name="connsiteY7" fmla="*/ 31246 h 104867"/>
                <a:gd name="connsiteX8" fmla="*/ 90509 w 128020"/>
                <a:gd name="connsiteY8" fmla="*/ 22455 h 104867"/>
                <a:gd name="connsiteX9" fmla="*/ 57364 w 128020"/>
                <a:gd name="connsiteY9" fmla="*/ 104867 h 104867"/>
                <a:gd name="connsiteX10" fmla="*/ 56970 w 128020"/>
                <a:gd name="connsiteY10" fmla="*/ 104867 h 104867"/>
                <a:gd name="connsiteX11" fmla="*/ 22659 w 128020"/>
                <a:gd name="connsiteY11" fmla="*/ 29052 h 104867"/>
                <a:gd name="connsiteX12" fmla="*/ 21211 w 128020"/>
                <a:gd name="connsiteY12" fmla="*/ 25754 h 104867"/>
                <a:gd name="connsiteX13" fmla="*/ 21211 w 128020"/>
                <a:gd name="connsiteY13" fmla="*/ 75459 h 104867"/>
                <a:gd name="connsiteX14" fmla="*/ 22836 w 128020"/>
                <a:gd name="connsiteY14" fmla="*/ 85177 h 104867"/>
                <a:gd name="connsiteX15" fmla="*/ 36634 w 128020"/>
                <a:gd name="connsiteY15" fmla="*/ 103370 h 104867"/>
                <a:gd name="connsiteX16" fmla="*/ 36634 w 128020"/>
                <a:gd name="connsiteY16" fmla="*/ 103675 h 104867"/>
                <a:gd name="connsiteX17" fmla="*/ 0 w 128020"/>
                <a:gd name="connsiteY17" fmla="*/ 103675 h 104867"/>
                <a:gd name="connsiteX18" fmla="*/ 0 w 128020"/>
                <a:gd name="connsiteY18" fmla="*/ 103370 h 104867"/>
                <a:gd name="connsiteX19" fmla="*/ 13810 w 128020"/>
                <a:gd name="connsiteY19" fmla="*/ 85127 h 104867"/>
                <a:gd name="connsiteX20" fmla="*/ 15436 w 128020"/>
                <a:gd name="connsiteY20" fmla="*/ 75459 h 104867"/>
                <a:gd name="connsiteX21" fmla="*/ 15436 w 128020"/>
                <a:gd name="connsiteY21" fmla="*/ 20514 h 104867"/>
                <a:gd name="connsiteX22" fmla="*/ 13151 w 128020"/>
                <a:gd name="connsiteY22" fmla="*/ 13003 h 104867"/>
                <a:gd name="connsiteX23" fmla="*/ 3364 w 128020"/>
                <a:gd name="connsiteY23" fmla="*/ 292 h 104867"/>
                <a:gd name="connsiteX24" fmla="*/ 3364 w 128020"/>
                <a:gd name="connsiteY24" fmla="*/ 0 h 104867"/>
                <a:gd name="connsiteX25" fmla="*/ 38437 w 128020"/>
                <a:gd name="connsiteY25" fmla="*/ 0 h 104867"/>
                <a:gd name="connsiteX26" fmla="*/ 67798 w 128020"/>
                <a:gd name="connsiteY26" fmla="*/ 64206 h 104867"/>
                <a:gd name="connsiteX27" fmla="*/ 93657 w 128020"/>
                <a:gd name="connsiteY27" fmla="*/ 0 h 104867"/>
                <a:gd name="connsiteX28" fmla="*/ 127982 w 128020"/>
                <a:gd name="connsiteY28" fmla="*/ 0 h 104867"/>
                <a:gd name="connsiteX29" fmla="*/ 127982 w 128020"/>
                <a:gd name="connsiteY29" fmla="*/ 292 h 104867"/>
                <a:gd name="connsiteX30" fmla="*/ 118334 w 128020"/>
                <a:gd name="connsiteY30" fmla="*/ 11075 h 104867"/>
                <a:gd name="connsiteX31" fmla="*/ 116849 w 128020"/>
                <a:gd name="connsiteY31" fmla="*/ 14767 h 104867"/>
                <a:gd name="connsiteX32" fmla="*/ 116849 w 128020"/>
                <a:gd name="connsiteY32" fmla="*/ 90531 h 104867"/>
                <a:gd name="connsiteX33" fmla="*/ 118334 w 128020"/>
                <a:gd name="connsiteY33" fmla="*/ 94096 h 104867"/>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 ang="9">
                  <a:pos x="connsiteX9" y="connsiteY9"/>
                </a:cxn>
                <a:cxn ang="10">
                  <a:pos x="connsiteX10" y="connsiteY10"/>
                </a:cxn>
                <a:cxn ang="11">
                  <a:pos x="connsiteX11" y="connsiteY11"/>
                </a:cxn>
                <a:cxn ang="12">
                  <a:pos x="connsiteX12" y="connsiteY12"/>
                </a:cxn>
                <a:cxn ang="13">
                  <a:pos x="connsiteX13" y="connsiteY13"/>
                </a:cxn>
                <a:cxn ang="14">
                  <a:pos x="connsiteX14" y="connsiteY14"/>
                </a:cxn>
                <a:cxn ang="15">
                  <a:pos x="connsiteX15" y="connsiteY15"/>
                </a:cxn>
                <a:cxn ang="16">
                  <a:pos x="connsiteX16" y="connsiteY16"/>
                </a:cxn>
                <a:cxn ang="17">
                  <a:pos x="connsiteX17" y="connsiteY17"/>
                </a:cxn>
                <a:cxn ang="18">
                  <a:pos x="connsiteX18" y="connsiteY18"/>
                </a:cxn>
                <a:cxn ang="19">
                  <a:pos x="connsiteX19" y="connsiteY19"/>
                </a:cxn>
                <a:cxn ang="20">
                  <a:pos x="connsiteX20" y="connsiteY20"/>
                </a:cxn>
                <a:cxn ang="21">
                  <a:pos x="connsiteX21" y="connsiteY21"/>
                </a:cxn>
                <a:cxn ang="22">
                  <a:pos x="connsiteX22" y="connsiteY22"/>
                </a:cxn>
                <a:cxn ang="23">
                  <a:pos x="connsiteX23" y="connsiteY23"/>
                </a:cxn>
                <a:cxn ang="24">
                  <a:pos x="connsiteX24" y="connsiteY24"/>
                </a:cxn>
                <a:cxn ang="25">
                  <a:pos x="connsiteX25" y="connsiteY25"/>
                </a:cxn>
                <a:cxn ang="26">
                  <a:pos x="connsiteX26" y="connsiteY26"/>
                </a:cxn>
                <a:cxn ang="27">
                  <a:pos x="connsiteX27" y="connsiteY27"/>
                </a:cxn>
                <a:cxn ang="28">
                  <a:pos x="connsiteX28" y="connsiteY28"/>
                </a:cxn>
                <a:cxn ang="29">
                  <a:pos x="connsiteX29" y="connsiteY29"/>
                </a:cxn>
                <a:cxn ang="30">
                  <a:pos x="connsiteX30" y="connsiteY30"/>
                </a:cxn>
                <a:cxn ang="31">
                  <a:pos x="connsiteX31" y="connsiteY31"/>
                </a:cxn>
                <a:cxn ang="32">
                  <a:pos x="connsiteX32" y="connsiteY32"/>
                </a:cxn>
                <a:cxn ang="33">
                  <a:pos x="connsiteX33" y="connsiteY33"/>
                </a:cxn>
              </a:cxnLst>
              <a:rect l="l" t="t" r="r" b="b"/>
              <a:pathLst>
                <a:path w="128020" h="104867">
                  <a:moveTo>
                    <a:pt x="118334" y="94096"/>
                  </a:moveTo>
                  <a:lnTo>
                    <a:pt x="128020" y="103370"/>
                  </a:lnTo>
                  <a:lnTo>
                    <a:pt x="128020" y="103675"/>
                  </a:lnTo>
                  <a:lnTo>
                    <a:pt x="78893" y="103675"/>
                  </a:lnTo>
                  <a:lnTo>
                    <a:pt x="78893" y="103370"/>
                  </a:lnTo>
                  <a:lnTo>
                    <a:pt x="88744" y="94096"/>
                  </a:lnTo>
                  <a:cubicBezTo>
                    <a:pt x="89798" y="93246"/>
                    <a:pt x="90306" y="91876"/>
                    <a:pt x="90051" y="90531"/>
                  </a:cubicBezTo>
                  <a:lnTo>
                    <a:pt x="90051" y="31246"/>
                  </a:lnTo>
                  <a:cubicBezTo>
                    <a:pt x="90051" y="28735"/>
                    <a:pt x="90051" y="25360"/>
                    <a:pt x="90509" y="22455"/>
                  </a:cubicBezTo>
                  <a:lnTo>
                    <a:pt x="57364" y="104867"/>
                  </a:lnTo>
                  <a:lnTo>
                    <a:pt x="56970" y="104867"/>
                  </a:lnTo>
                  <a:lnTo>
                    <a:pt x="22659" y="29052"/>
                  </a:lnTo>
                  <a:cubicBezTo>
                    <a:pt x="21910" y="27161"/>
                    <a:pt x="21694" y="27022"/>
                    <a:pt x="21211" y="25754"/>
                  </a:cubicBezTo>
                  <a:lnTo>
                    <a:pt x="21211" y="75459"/>
                  </a:lnTo>
                  <a:cubicBezTo>
                    <a:pt x="20793" y="78783"/>
                    <a:pt x="21363" y="82170"/>
                    <a:pt x="22836" y="85177"/>
                  </a:cubicBezTo>
                  <a:lnTo>
                    <a:pt x="36634" y="103370"/>
                  </a:lnTo>
                  <a:lnTo>
                    <a:pt x="36634" y="103675"/>
                  </a:lnTo>
                  <a:lnTo>
                    <a:pt x="0" y="103675"/>
                  </a:lnTo>
                  <a:lnTo>
                    <a:pt x="0" y="103370"/>
                  </a:lnTo>
                  <a:lnTo>
                    <a:pt x="13810" y="85127"/>
                  </a:lnTo>
                  <a:cubicBezTo>
                    <a:pt x="15257" y="82132"/>
                    <a:pt x="15829" y="78771"/>
                    <a:pt x="15436" y="75459"/>
                  </a:cubicBezTo>
                  <a:lnTo>
                    <a:pt x="15436" y="20514"/>
                  </a:lnTo>
                  <a:cubicBezTo>
                    <a:pt x="15651" y="17812"/>
                    <a:pt x="14839" y="15122"/>
                    <a:pt x="13151" y="13003"/>
                  </a:cubicBezTo>
                  <a:lnTo>
                    <a:pt x="3364" y="292"/>
                  </a:lnTo>
                  <a:lnTo>
                    <a:pt x="3364" y="0"/>
                  </a:lnTo>
                  <a:lnTo>
                    <a:pt x="38437" y="0"/>
                  </a:lnTo>
                  <a:lnTo>
                    <a:pt x="67798" y="64206"/>
                  </a:lnTo>
                  <a:lnTo>
                    <a:pt x="93657" y="0"/>
                  </a:lnTo>
                  <a:lnTo>
                    <a:pt x="127982" y="0"/>
                  </a:lnTo>
                  <a:lnTo>
                    <a:pt x="127982" y="292"/>
                  </a:lnTo>
                  <a:lnTo>
                    <a:pt x="118334" y="11075"/>
                  </a:lnTo>
                  <a:cubicBezTo>
                    <a:pt x="117179" y="11913"/>
                    <a:pt x="116595" y="13346"/>
                    <a:pt x="116849" y="14767"/>
                  </a:cubicBezTo>
                  <a:lnTo>
                    <a:pt x="116849" y="90531"/>
                  </a:lnTo>
                  <a:cubicBezTo>
                    <a:pt x="116582" y="91914"/>
                    <a:pt x="117166" y="93309"/>
                    <a:pt x="118334" y="94096"/>
                  </a:cubicBezTo>
                </a:path>
              </a:pathLst>
            </a:custGeom>
            <a:solidFill>
              <a:srgbClr val="FFFFFF">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3">
              <a:extLst>
                <a:ext uri="{FF2B5EF4-FFF2-40B4-BE49-F238E27FC236}">
                  <a16:creationId xmlns:a16="http://schemas.microsoft.com/office/drawing/2014/main" id="{FFE23F0D-B64E-4773-BEDE-629522A2A929}"/>
                </a:ext>
              </a:extLst>
            </p:cNvPr>
            <p:cNvSpPr/>
            <p:nvPr/>
          </p:nvSpPr>
          <p:spPr>
            <a:xfrm>
              <a:off x="8060533" y="9231361"/>
              <a:ext cx="132831" cy="107886"/>
            </a:xfrm>
            <a:custGeom>
              <a:avLst/>
              <a:gdLst>
                <a:gd name="connsiteX0" fmla="*/ 41776 w 132831"/>
                <a:gd name="connsiteY0" fmla="*/ 107886 h 107886"/>
                <a:gd name="connsiteX1" fmla="*/ 119312 w 132831"/>
                <a:gd name="connsiteY1" fmla="*/ 30396 h 107886"/>
                <a:gd name="connsiteX2" fmla="*/ 119236 w 132831"/>
                <a:gd name="connsiteY2" fmla="*/ 26869 h 107886"/>
                <a:gd name="connsiteX3" fmla="*/ 132831 w 132831"/>
                <a:gd name="connsiteY3" fmla="*/ 12775 h 107886"/>
                <a:gd name="connsiteX4" fmla="*/ 117179 w 132831"/>
                <a:gd name="connsiteY4" fmla="*/ 17063 h 107886"/>
                <a:gd name="connsiteX5" fmla="*/ 129162 w 132831"/>
                <a:gd name="connsiteY5" fmla="*/ 1991 h 107886"/>
                <a:gd name="connsiteX6" fmla="*/ 111860 w 132831"/>
                <a:gd name="connsiteY6" fmla="*/ 8601 h 107886"/>
                <a:gd name="connsiteX7" fmla="*/ 91968 w 132831"/>
                <a:gd name="connsiteY7" fmla="*/ 0 h 107886"/>
                <a:gd name="connsiteX8" fmla="*/ 64714 w 132831"/>
                <a:gd name="connsiteY8" fmla="*/ 27237 h 107886"/>
                <a:gd name="connsiteX9" fmla="*/ 65413 w 132831"/>
                <a:gd name="connsiteY9" fmla="*/ 33441 h 107886"/>
                <a:gd name="connsiteX10" fmla="*/ 9241 w 132831"/>
                <a:gd name="connsiteY10" fmla="*/ 4985 h 107886"/>
                <a:gd name="connsiteX11" fmla="*/ 5547 w 132831"/>
                <a:gd name="connsiteY11" fmla="*/ 18674 h 107886"/>
                <a:gd name="connsiteX12" fmla="*/ 17695 w 132831"/>
                <a:gd name="connsiteY12" fmla="*/ 41345 h 107886"/>
                <a:gd name="connsiteX13" fmla="*/ 5344 w 132831"/>
                <a:gd name="connsiteY13" fmla="*/ 37944 h 107886"/>
                <a:gd name="connsiteX14" fmla="*/ 5331 w 132831"/>
                <a:gd name="connsiteY14" fmla="*/ 38287 h 107886"/>
                <a:gd name="connsiteX15" fmla="*/ 27203 w 132831"/>
                <a:gd name="connsiteY15" fmla="*/ 64992 h 107886"/>
                <a:gd name="connsiteX16" fmla="*/ 20018 w 132831"/>
                <a:gd name="connsiteY16" fmla="*/ 65944 h 107886"/>
                <a:gd name="connsiteX17" fmla="*/ 14890 w 132831"/>
                <a:gd name="connsiteY17" fmla="*/ 65449 h 107886"/>
                <a:gd name="connsiteX18" fmla="*/ 40354 w 132831"/>
                <a:gd name="connsiteY18" fmla="*/ 84365 h 107886"/>
                <a:gd name="connsiteX19" fmla="*/ 6512 w 132831"/>
                <a:gd name="connsiteY19" fmla="*/ 96024 h 107886"/>
                <a:gd name="connsiteX20" fmla="*/ 0 w 132831"/>
                <a:gd name="connsiteY20" fmla="*/ 95656 h 107886"/>
                <a:gd name="connsiteX21" fmla="*/ 41776 w 132831"/>
                <a:gd name="connsiteY21" fmla="*/ 107886 h 107886"/>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 ang="9">
                  <a:pos x="connsiteX9" y="connsiteY9"/>
                </a:cxn>
                <a:cxn ang="10">
                  <a:pos x="connsiteX10" y="connsiteY10"/>
                </a:cxn>
                <a:cxn ang="11">
                  <a:pos x="connsiteX11" y="connsiteY11"/>
                </a:cxn>
                <a:cxn ang="12">
                  <a:pos x="connsiteX12" y="connsiteY12"/>
                </a:cxn>
                <a:cxn ang="13">
                  <a:pos x="connsiteX13" y="connsiteY13"/>
                </a:cxn>
                <a:cxn ang="14">
                  <a:pos x="connsiteX14" y="connsiteY14"/>
                </a:cxn>
                <a:cxn ang="15">
                  <a:pos x="connsiteX15" y="connsiteY15"/>
                </a:cxn>
                <a:cxn ang="16">
                  <a:pos x="connsiteX16" y="connsiteY16"/>
                </a:cxn>
                <a:cxn ang="17">
                  <a:pos x="connsiteX17" y="connsiteY17"/>
                </a:cxn>
                <a:cxn ang="18">
                  <a:pos x="connsiteX18" y="connsiteY18"/>
                </a:cxn>
                <a:cxn ang="19">
                  <a:pos x="connsiteX19" y="connsiteY19"/>
                </a:cxn>
                <a:cxn ang="20">
                  <a:pos x="connsiteX20" y="connsiteY20"/>
                </a:cxn>
                <a:cxn ang="21">
                  <a:pos x="connsiteX21" y="connsiteY21"/>
                </a:cxn>
              </a:cxnLst>
              <a:rect l="l" t="t" r="r" b="b"/>
              <a:pathLst>
                <a:path w="132831" h="107886">
                  <a:moveTo>
                    <a:pt x="41776" y="107886"/>
                  </a:moveTo>
                  <a:cubicBezTo>
                    <a:pt x="91892" y="107886"/>
                    <a:pt x="119312" y="66388"/>
                    <a:pt x="119312" y="30396"/>
                  </a:cubicBezTo>
                  <a:cubicBezTo>
                    <a:pt x="119312" y="29216"/>
                    <a:pt x="119286" y="28049"/>
                    <a:pt x="119236" y="26869"/>
                  </a:cubicBezTo>
                  <a:cubicBezTo>
                    <a:pt x="124555" y="23038"/>
                    <a:pt x="129188" y="18230"/>
                    <a:pt x="132831" y="12775"/>
                  </a:cubicBezTo>
                  <a:cubicBezTo>
                    <a:pt x="127944" y="14944"/>
                    <a:pt x="122688" y="16403"/>
                    <a:pt x="117179" y="17063"/>
                  </a:cubicBezTo>
                  <a:cubicBezTo>
                    <a:pt x="122803" y="13688"/>
                    <a:pt x="127131" y="8347"/>
                    <a:pt x="129162" y="1991"/>
                  </a:cubicBezTo>
                  <a:cubicBezTo>
                    <a:pt x="123894" y="5112"/>
                    <a:pt x="118067" y="7383"/>
                    <a:pt x="111860" y="8601"/>
                  </a:cubicBezTo>
                  <a:cubicBezTo>
                    <a:pt x="106884" y="3310"/>
                    <a:pt x="99801" y="0"/>
                    <a:pt x="91968" y="0"/>
                  </a:cubicBezTo>
                  <a:cubicBezTo>
                    <a:pt x="76926" y="0"/>
                    <a:pt x="64714" y="12204"/>
                    <a:pt x="64714" y="27237"/>
                  </a:cubicBezTo>
                  <a:cubicBezTo>
                    <a:pt x="64714" y="29369"/>
                    <a:pt x="64943" y="31450"/>
                    <a:pt x="65413" y="33441"/>
                  </a:cubicBezTo>
                  <a:cubicBezTo>
                    <a:pt x="42766" y="32299"/>
                    <a:pt x="22684" y="21465"/>
                    <a:pt x="9241" y="4985"/>
                  </a:cubicBezTo>
                  <a:cubicBezTo>
                    <a:pt x="6905" y="9019"/>
                    <a:pt x="5547" y="13688"/>
                    <a:pt x="5547" y="18674"/>
                  </a:cubicBezTo>
                  <a:cubicBezTo>
                    <a:pt x="5547" y="28126"/>
                    <a:pt x="10358" y="36473"/>
                    <a:pt x="17695" y="41345"/>
                  </a:cubicBezTo>
                  <a:cubicBezTo>
                    <a:pt x="13214" y="41206"/>
                    <a:pt x="9012" y="39975"/>
                    <a:pt x="5344" y="37944"/>
                  </a:cubicBezTo>
                  <a:cubicBezTo>
                    <a:pt x="5331" y="38059"/>
                    <a:pt x="5331" y="38161"/>
                    <a:pt x="5331" y="38287"/>
                  </a:cubicBezTo>
                  <a:cubicBezTo>
                    <a:pt x="5331" y="51482"/>
                    <a:pt x="14725" y="62493"/>
                    <a:pt x="27203" y="64992"/>
                  </a:cubicBezTo>
                  <a:cubicBezTo>
                    <a:pt x="24906" y="65602"/>
                    <a:pt x="22493" y="65944"/>
                    <a:pt x="20018" y="65944"/>
                  </a:cubicBezTo>
                  <a:cubicBezTo>
                    <a:pt x="18253" y="65944"/>
                    <a:pt x="16553" y="65779"/>
                    <a:pt x="14890" y="65449"/>
                  </a:cubicBezTo>
                  <a:cubicBezTo>
                    <a:pt x="18355" y="76271"/>
                    <a:pt x="28422" y="84149"/>
                    <a:pt x="40354" y="84365"/>
                  </a:cubicBezTo>
                  <a:cubicBezTo>
                    <a:pt x="31012" y="91672"/>
                    <a:pt x="19282" y="96024"/>
                    <a:pt x="6512" y="96024"/>
                  </a:cubicBezTo>
                  <a:cubicBezTo>
                    <a:pt x="4303" y="96024"/>
                    <a:pt x="2132" y="95910"/>
                    <a:pt x="0" y="95656"/>
                  </a:cubicBezTo>
                  <a:cubicBezTo>
                    <a:pt x="12059" y="103382"/>
                    <a:pt x="26378" y="107886"/>
                    <a:pt x="41776" y="107886"/>
                  </a:cubicBezTo>
                </a:path>
              </a:pathLst>
            </a:custGeom>
            <a:solidFill>
              <a:srgbClr val="FFFFFF">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3">
              <a:extLst>
                <a:ext uri="{FF2B5EF4-FFF2-40B4-BE49-F238E27FC236}">
                  <a16:creationId xmlns:a16="http://schemas.microsoft.com/office/drawing/2014/main" id="{0B0ECDBC-A2D8-4CA1-A9F8-37BC3D551170}"/>
                </a:ext>
              </a:extLst>
            </p:cNvPr>
            <p:cNvSpPr/>
            <p:nvPr/>
          </p:nvSpPr>
          <p:spPr>
            <a:xfrm>
              <a:off x="8101345" y="9552198"/>
              <a:ext cx="56006" cy="107886"/>
            </a:xfrm>
            <a:custGeom>
              <a:avLst/>
              <a:gdLst>
                <a:gd name="connsiteX0" fmla="*/ 36381 w 56006"/>
                <a:gd name="connsiteY0" fmla="*/ 107886 h 107886"/>
                <a:gd name="connsiteX1" fmla="*/ 36381 w 56006"/>
                <a:gd name="connsiteY1" fmla="*/ 58738 h 107886"/>
                <a:gd name="connsiteX2" fmla="*/ 52960 w 56006"/>
                <a:gd name="connsiteY2" fmla="*/ 58738 h 107886"/>
                <a:gd name="connsiteX3" fmla="*/ 55435 w 56006"/>
                <a:gd name="connsiteY3" fmla="*/ 39492 h 107886"/>
                <a:gd name="connsiteX4" fmla="*/ 36381 w 56006"/>
                <a:gd name="connsiteY4" fmla="*/ 39492 h 107886"/>
                <a:gd name="connsiteX5" fmla="*/ 36381 w 56006"/>
                <a:gd name="connsiteY5" fmla="*/ 27250 h 107886"/>
                <a:gd name="connsiteX6" fmla="*/ 45863 w 56006"/>
                <a:gd name="connsiteY6" fmla="*/ 17913 h 107886"/>
                <a:gd name="connsiteX7" fmla="*/ 56006 w 56006"/>
                <a:gd name="connsiteY7" fmla="*/ 17900 h 107886"/>
                <a:gd name="connsiteX8" fmla="*/ 56006 w 56006"/>
                <a:gd name="connsiteY8" fmla="*/ 761 h 107886"/>
                <a:gd name="connsiteX9" fmla="*/ 41192 w 56006"/>
                <a:gd name="connsiteY9" fmla="*/ 0 h 107886"/>
                <a:gd name="connsiteX10" fmla="*/ 16515 w 56006"/>
                <a:gd name="connsiteY10" fmla="*/ 25360 h 107886"/>
                <a:gd name="connsiteX11" fmla="*/ 16515 w 56006"/>
                <a:gd name="connsiteY11" fmla="*/ 39492 h 107886"/>
                <a:gd name="connsiteX12" fmla="*/ 0 w 56006"/>
                <a:gd name="connsiteY12" fmla="*/ 39492 h 107886"/>
                <a:gd name="connsiteX13" fmla="*/ 0 w 56006"/>
                <a:gd name="connsiteY13" fmla="*/ 58738 h 107886"/>
                <a:gd name="connsiteX14" fmla="*/ 16515 w 56006"/>
                <a:gd name="connsiteY14" fmla="*/ 58738 h 107886"/>
                <a:gd name="connsiteX15" fmla="*/ 16515 w 56006"/>
                <a:gd name="connsiteY15" fmla="*/ 107886 h 107886"/>
                <a:gd name="connsiteX16" fmla="*/ 36381 w 56006"/>
                <a:gd name="connsiteY16" fmla="*/ 107886 h 107886"/>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 ang="9">
                  <a:pos x="connsiteX9" y="connsiteY9"/>
                </a:cxn>
                <a:cxn ang="10">
                  <a:pos x="connsiteX10" y="connsiteY10"/>
                </a:cxn>
                <a:cxn ang="11">
                  <a:pos x="connsiteX11" y="connsiteY11"/>
                </a:cxn>
                <a:cxn ang="12">
                  <a:pos x="connsiteX12" y="connsiteY12"/>
                </a:cxn>
                <a:cxn ang="13">
                  <a:pos x="connsiteX13" y="connsiteY13"/>
                </a:cxn>
                <a:cxn ang="14">
                  <a:pos x="connsiteX14" y="connsiteY14"/>
                </a:cxn>
                <a:cxn ang="15">
                  <a:pos x="connsiteX15" y="connsiteY15"/>
                </a:cxn>
                <a:cxn ang="16">
                  <a:pos x="connsiteX16" y="connsiteY16"/>
                </a:cxn>
              </a:cxnLst>
              <a:rect l="l" t="t" r="r" b="b"/>
              <a:pathLst>
                <a:path w="56006" h="107886">
                  <a:moveTo>
                    <a:pt x="36381" y="107886"/>
                  </a:moveTo>
                  <a:lnTo>
                    <a:pt x="36381" y="58738"/>
                  </a:lnTo>
                  <a:lnTo>
                    <a:pt x="52960" y="58738"/>
                  </a:lnTo>
                  <a:lnTo>
                    <a:pt x="55435" y="39492"/>
                  </a:lnTo>
                  <a:lnTo>
                    <a:pt x="36381" y="39492"/>
                  </a:lnTo>
                  <a:lnTo>
                    <a:pt x="36381" y="27250"/>
                  </a:lnTo>
                  <a:cubicBezTo>
                    <a:pt x="36381" y="21694"/>
                    <a:pt x="37917" y="17913"/>
                    <a:pt x="45863" y="17913"/>
                  </a:cubicBezTo>
                  <a:lnTo>
                    <a:pt x="56006" y="17900"/>
                  </a:lnTo>
                  <a:lnTo>
                    <a:pt x="56006" y="761"/>
                  </a:lnTo>
                  <a:cubicBezTo>
                    <a:pt x="54242" y="520"/>
                    <a:pt x="48212" y="0"/>
                    <a:pt x="41192" y="0"/>
                  </a:cubicBezTo>
                  <a:cubicBezTo>
                    <a:pt x="26543" y="0"/>
                    <a:pt x="16515" y="8943"/>
                    <a:pt x="16515" y="25360"/>
                  </a:cubicBezTo>
                  <a:lnTo>
                    <a:pt x="16515" y="39492"/>
                  </a:lnTo>
                  <a:lnTo>
                    <a:pt x="0" y="39492"/>
                  </a:lnTo>
                  <a:lnTo>
                    <a:pt x="0" y="58738"/>
                  </a:lnTo>
                  <a:lnTo>
                    <a:pt x="16515" y="58738"/>
                  </a:lnTo>
                  <a:lnTo>
                    <a:pt x="16515" y="107886"/>
                  </a:lnTo>
                  <a:lnTo>
                    <a:pt x="36381" y="107886"/>
                  </a:lnTo>
                </a:path>
              </a:pathLst>
            </a:custGeom>
            <a:solidFill>
              <a:srgbClr val="FFFFFF">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3">
              <a:extLst>
                <a:ext uri="{FF2B5EF4-FFF2-40B4-BE49-F238E27FC236}">
                  <a16:creationId xmlns:a16="http://schemas.microsoft.com/office/drawing/2014/main" id="{76EBF30F-D1C1-4D29-8D01-EA078FB0CEDC}"/>
                </a:ext>
              </a:extLst>
            </p:cNvPr>
            <p:cNvSpPr/>
            <p:nvPr/>
          </p:nvSpPr>
          <p:spPr>
            <a:xfrm>
              <a:off x="8074750" y="8928582"/>
              <a:ext cx="104371" cy="46318"/>
            </a:xfrm>
            <a:custGeom>
              <a:avLst/>
              <a:gdLst>
                <a:gd name="connsiteX0" fmla="*/ 47856 w 104371"/>
                <a:gd name="connsiteY0" fmla="*/ 46318 h 46318"/>
                <a:gd name="connsiteX1" fmla="*/ 56526 w 104371"/>
                <a:gd name="connsiteY1" fmla="*/ 46318 h 46318"/>
                <a:gd name="connsiteX2" fmla="*/ 104371 w 104371"/>
                <a:gd name="connsiteY2" fmla="*/ 10289 h 46318"/>
                <a:gd name="connsiteX3" fmla="*/ 88173 w 104371"/>
                <a:gd name="connsiteY3" fmla="*/ 0 h 46318"/>
                <a:gd name="connsiteX4" fmla="*/ 16210 w 104371"/>
                <a:gd name="connsiteY4" fmla="*/ 0 h 46318"/>
                <a:gd name="connsiteX5" fmla="*/ 0 w 104371"/>
                <a:gd name="connsiteY5" fmla="*/ 10289 h 46318"/>
                <a:gd name="connsiteX6" fmla="*/ 47856 w 104371"/>
                <a:gd name="connsiteY6" fmla="*/ 46318 h 46318"/>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Lst>
              <a:rect l="l" t="t" r="r" b="b"/>
              <a:pathLst>
                <a:path w="104371" h="46318">
                  <a:moveTo>
                    <a:pt x="47856" y="46318"/>
                  </a:moveTo>
                  <a:cubicBezTo>
                    <a:pt x="50420" y="48247"/>
                    <a:pt x="53950" y="48247"/>
                    <a:pt x="56526" y="46318"/>
                  </a:cubicBezTo>
                  <a:lnTo>
                    <a:pt x="104371" y="10289"/>
                  </a:lnTo>
                  <a:cubicBezTo>
                    <a:pt x="101489" y="4224"/>
                    <a:pt x="95345" y="0"/>
                    <a:pt x="88173" y="0"/>
                  </a:cubicBezTo>
                  <a:lnTo>
                    <a:pt x="16210" y="0"/>
                  </a:lnTo>
                  <a:cubicBezTo>
                    <a:pt x="9038" y="0"/>
                    <a:pt x="2906" y="4224"/>
                    <a:pt x="0" y="10289"/>
                  </a:cubicBezTo>
                  <a:lnTo>
                    <a:pt x="47856" y="46318"/>
                  </a:lnTo>
                </a:path>
              </a:pathLst>
            </a:custGeom>
            <a:solidFill>
              <a:srgbClr val="FFFFFF">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3">
              <a:extLst>
                <a:ext uri="{FF2B5EF4-FFF2-40B4-BE49-F238E27FC236}">
                  <a16:creationId xmlns:a16="http://schemas.microsoft.com/office/drawing/2014/main" id="{5159E669-67B4-40E7-96E6-2D16D7B7C79A}"/>
                </a:ext>
              </a:extLst>
            </p:cNvPr>
            <p:cNvSpPr/>
            <p:nvPr/>
          </p:nvSpPr>
          <p:spPr>
            <a:xfrm>
              <a:off x="8151701" y="8949439"/>
              <a:ext cx="29222" cy="43997"/>
            </a:xfrm>
            <a:custGeom>
              <a:avLst/>
              <a:gdLst>
                <a:gd name="connsiteX0" fmla="*/ 0 w 29222"/>
                <a:gd name="connsiteY0" fmla="*/ 21998 h 43997"/>
                <a:gd name="connsiteX1" fmla="*/ 29222 w 29222"/>
                <a:gd name="connsiteY1" fmla="*/ 43997 h 43997"/>
                <a:gd name="connsiteX2" fmla="*/ 29222 w 29222"/>
                <a:gd name="connsiteY2" fmla="*/ 0 h 43997"/>
                <a:gd name="connsiteX3" fmla="*/ 0 w 29222"/>
                <a:gd name="connsiteY3" fmla="*/ 21998 h 43997"/>
              </a:gdLst>
              <a:ahLst/>
              <a:cxnLst>
                <a:cxn ang="0">
                  <a:pos x="connsiteX0" y="connsiteY0"/>
                </a:cxn>
                <a:cxn ang="1">
                  <a:pos x="connsiteX1" y="connsiteY1"/>
                </a:cxn>
                <a:cxn ang="2">
                  <a:pos x="connsiteX2" y="connsiteY2"/>
                </a:cxn>
                <a:cxn ang="3">
                  <a:pos x="connsiteX3" y="connsiteY3"/>
                </a:cxn>
              </a:cxnLst>
              <a:rect l="l" t="t" r="r" b="b"/>
              <a:pathLst>
                <a:path w="29222" h="43997">
                  <a:moveTo>
                    <a:pt x="0" y="21998"/>
                  </a:moveTo>
                  <a:lnTo>
                    <a:pt x="29222" y="43997"/>
                  </a:lnTo>
                  <a:lnTo>
                    <a:pt x="29222" y="0"/>
                  </a:lnTo>
                  <a:lnTo>
                    <a:pt x="0" y="21998"/>
                  </a:lnTo>
                </a:path>
              </a:pathLst>
            </a:custGeom>
            <a:solidFill>
              <a:srgbClr val="FFFFFF">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Freeform 3">
              <a:extLst>
                <a:ext uri="{FF2B5EF4-FFF2-40B4-BE49-F238E27FC236}">
                  <a16:creationId xmlns:a16="http://schemas.microsoft.com/office/drawing/2014/main" id="{BE753AD4-3FE8-40F1-88B9-EACFA3B36774}"/>
                </a:ext>
              </a:extLst>
            </p:cNvPr>
            <p:cNvSpPr/>
            <p:nvPr/>
          </p:nvSpPr>
          <p:spPr>
            <a:xfrm>
              <a:off x="8072973" y="8949427"/>
              <a:ext cx="29222" cy="44022"/>
            </a:xfrm>
            <a:custGeom>
              <a:avLst/>
              <a:gdLst>
                <a:gd name="connsiteX0" fmla="*/ 29222 w 29222"/>
                <a:gd name="connsiteY0" fmla="*/ 22011 h 44022"/>
                <a:gd name="connsiteX1" fmla="*/ 0 w 29222"/>
                <a:gd name="connsiteY1" fmla="*/ 0 h 44022"/>
                <a:gd name="connsiteX2" fmla="*/ 0 w 29222"/>
                <a:gd name="connsiteY2" fmla="*/ 44022 h 44022"/>
                <a:gd name="connsiteX3" fmla="*/ 29222 w 29222"/>
                <a:gd name="connsiteY3" fmla="*/ 22011 h 44022"/>
              </a:gdLst>
              <a:ahLst/>
              <a:cxnLst>
                <a:cxn ang="0">
                  <a:pos x="connsiteX0" y="connsiteY0"/>
                </a:cxn>
                <a:cxn ang="1">
                  <a:pos x="connsiteX1" y="connsiteY1"/>
                </a:cxn>
                <a:cxn ang="2">
                  <a:pos x="connsiteX2" y="connsiteY2"/>
                </a:cxn>
                <a:cxn ang="3">
                  <a:pos x="connsiteX3" y="connsiteY3"/>
                </a:cxn>
              </a:cxnLst>
              <a:rect l="l" t="t" r="r" b="b"/>
              <a:pathLst>
                <a:path w="29222" h="44022">
                  <a:moveTo>
                    <a:pt x="29222" y="22011"/>
                  </a:moveTo>
                  <a:lnTo>
                    <a:pt x="0" y="0"/>
                  </a:lnTo>
                  <a:lnTo>
                    <a:pt x="0" y="44022"/>
                  </a:lnTo>
                  <a:lnTo>
                    <a:pt x="29222" y="22011"/>
                  </a:lnTo>
                </a:path>
              </a:pathLst>
            </a:custGeom>
            <a:solidFill>
              <a:srgbClr val="FFFFFF">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3">
              <a:extLst>
                <a:ext uri="{FF2B5EF4-FFF2-40B4-BE49-F238E27FC236}">
                  <a16:creationId xmlns:a16="http://schemas.microsoft.com/office/drawing/2014/main" id="{AEF226C1-261D-444D-86CC-D37A72CABEE3}"/>
                </a:ext>
              </a:extLst>
            </p:cNvPr>
            <p:cNvSpPr/>
            <p:nvPr/>
          </p:nvSpPr>
          <p:spPr>
            <a:xfrm>
              <a:off x="8074763" y="8977401"/>
              <a:ext cx="104358" cy="36892"/>
            </a:xfrm>
            <a:custGeom>
              <a:avLst/>
              <a:gdLst>
                <a:gd name="connsiteX0" fmla="*/ 69030 w 104358"/>
                <a:gd name="connsiteY0" fmla="*/ 0 h 36892"/>
                <a:gd name="connsiteX1" fmla="*/ 56514 w 104358"/>
                <a:gd name="connsiteY1" fmla="*/ 9425 h 36892"/>
                <a:gd name="connsiteX2" fmla="*/ 47844 w 104358"/>
                <a:gd name="connsiteY2" fmla="*/ 9425 h 36892"/>
                <a:gd name="connsiteX3" fmla="*/ 35340 w 104358"/>
                <a:gd name="connsiteY3" fmla="*/ 0 h 36892"/>
                <a:gd name="connsiteX4" fmla="*/ 0 w 104358"/>
                <a:gd name="connsiteY4" fmla="*/ 26603 h 36892"/>
                <a:gd name="connsiteX5" fmla="*/ 16197 w 104358"/>
                <a:gd name="connsiteY5" fmla="*/ 36892 h 36892"/>
                <a:gd name="connsiteX6" fmla="*/ 88160 w 104358"/>
                <a:gd name="connsiteY6" fmla="*/ 36892 h 36892"/>
                <a:gd name="connsiteX7" fmla="*/ 104358 w 104358"/>
                <a:gd name="connsiteY7" fmla="*/ 26603 h 36892"/>
                <a:gd name="connsiteX8" fmla="*/ 69030 w 104358"/>
                <a:gd name="connsiteY8" fmla="*/ 0 h 36892"/>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Lst>
              <a:rect l="l" t="t" r="r" b="b"/>
              <a:pathLst>
                <a:path w="104358" h="36892">
                  <a:moveTo>
                    <a:pt x="69030" y="0"/>
                  </a:moveTo>
                  <a:lnTo>
                    <a:pt x="56514" y="9425"/>
                  </a:lnTo>
                  <a:cubicBezTo>
                    <a:pt x="53950" y="11354"/>
                    <a:pt x="50408" y="11354"/>
                    <a:pt x="47844" y="9425"/>
                  </a:cubicBezTo>
                  <a:lnTo>
                    <a:pt x="35340" y="0"/>
                  </a:lnTo>
                  <a:lnTo>
                    <a:pt x="0" y="26603"/>
                  </a:lnTo>
                  <a:cubicBezTo>
                    <a:pt x="2894" y="32667"/>
                    <a:pt x="9025" y="36892"/>
                    <a:pt x="16197" y="36892"/>
                  </a:cubicBezTo>
                  <a:lnTo>
                    <a:pt x="88160" y="36892"/>
                  </a:lnTo>
                  <a:cubicBezTo>
                    <a:pt x="95332" y="36892"/>
                    <a:pt x="101476" y="32667"/>
                    <a:pt x="104358" y="26603"/>
                  </a:cubicBezTo>
                  <a:lnTo>
                    <a:pt x="69030" y="0"/>
                  </a:lnTo>
                </a:path>
              </a:pathLst>
            </a:custGeom>
            <a:solidFill>
              <a:srgbClr val="FFFFFF">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3">
              <a:extLst>
                <a:ext uri="{FF2B5EF4-FFF2-40B4-BE49-F238E27FC236}">
                  <a16:creationId xmlns:a16="http://schemas.microsoft.com/office/drawing/2014/main" id="{017CDC67-355E-48F9-8E5A-FCC333FB1325}"/>
                </a:ext>
              </a:extLst>
            </p:cNvPr>
            <p:cNvSpPr/>
            <p:nvPr/>
          </p:nvSpPr>
          <p:spPr>
            <a:xfrm>
              <a:off x="8060279" y="8600838"/>
              <a:ext cx="133339" cy="107886"/>
            </a:xfrm>
            <a:custGeom>
              <a:avLst/>
              <a:gdLst>
                <a:gd name="connsiteX0" fmla="*/ 79528 w 133339"/>
                <a:gd name="connsiteY0" fmla="*/ 0 h 107886"/>
                <a:gd name="connsiteX1" fmla="*/ 53809 w 133339"/>
                <a:gd name="connsiteY1" fmla="*/ 0 h 107886"/>
                <a:gd name="connsiteX2" fmla="*/ 0 w 133339"/>
                <a:gd name="connsiteY2" fmla="*/ 55224 h 107886"/>
                <a:gd name="connsiteX3" fmla="*/ 18190 w 133339"/>
                <a:gd name="connsiteY3" fmla="*/ 55224 h 107886"/>
                <a:gd name="connsiteX4" fmla="*/ 25388 w 133339"/>
                <a:gd name="connsiteY4" fmla="*/ 62417 h 107886"/>
                <a:gd name="connsiteX5" fmla="*/ 25388 w 133339"/>
                <a:gd name="connsiteY5" fmla="*/ 104295 h 107886"/>
                <a:gd name="connsiteX6" fmla="*/ 28992 w 133339"/>
                <a:gd name="connsiteY6" fmla="*/ 107886 h 107886"/>
                <a:gd name="connsiteX7" fmla="*/ 52324 w 133339"/>
                <a:gd name="connsiteY7" fmla="*/ 107886 h 107886"/>
                <a:gd name="connsiteX8" fmla="*/ 55929 w 133339"/>
                <a:gd name="connsiteY8" fmla="*/ 104295 h 107886"/>
                <a:gd name="connsiteX9" fmla="*/ 55929 w 133339"/>
                <a:gd name="connsiteY9" fmla="*/ 63864 h 107886"/>
                <a:gd name="connsiteX10" fmla="*/ 63114 w 133339"/>
                <a:gd name="connsiteY10" fmla="*/ 56632 h 107886"/>
                <a:gd name="connsiteX11" fmla="*/ 70223 w 133339"/>
                <a:gd name="connsiteY11" fmla="*/ 56632 h 107886"/>
                <a:gd name="connsiteX12" fmla="*/ 77421 w 133339"/>
                <a:gd name="connsiteY12" fmla="*/ 63864 h 107886"/>
                <a:gd name="connsiteX13" fmla="*/ 77421 w 133339"/>
                <a:gd name="connsiteY13" fmla="*/ 104295 h 107886"/>
                <a:gd name="connsiteX14" fmla="*/ 81013 w 133339"/>
                <a:gd name="connsiteY14" fmla="*/ 107886 h 107886"/>
                <a:gd name="connsiteX15" fmla="*/ 104345 w 133339"/>
                <a:gd name="connsiteY15" fmla="*/ 107886 h 107886"/>
                <a:gd name="connsiteX16" fmla="*/ 107950 w 133339"/>
                <a:gd name="connsiteY16" fmla="*/ 104295 h 107886"/>
                <a:gd name="connsiteX17" fmla="*/ 107950 w 133339"/>
                <a:gd name="connsiteY17" fmla="*/ 62443 h 107886"/>
                <a:gd name="connsiteX18" fmla="*/ 115185 w 133339"/>
                <a:gd name="connsiteY18" fmla="*/ 55224 h 107886"/>
                <a:gd name="connsiteX19" fmla="*/ 133339 w 133339"/>
                <a:gd name="connsiteY19" fmla="*/ 55224 h 107886"/>
                <a:gd name="connsiteX20" fmla="*/ 79528 w 133339"/>
                <a:gd name="connsiteY20" fmla="*/ 0 h 107886"/>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 ang="9">
                  <a:pos x="connsiteX9" y="connsiteY9"/>
                </a:cxn>
                <a:cxn ang="10">
                  <a:pos x="connsiteX10" y="connsiteY10"/>
                </a:cxn>
                <a:cxn ang="11">
                  <a:pos x="connsiteX11" y="connsiteY11"/>
                </a:cxn>
                <a:cxn ang="12">
                  <a:pos x="connsiteX12" y="connsiteY12"/>
                </a:cxn>
                <a:cxn ang="13">
                  <a:pos x="connsiteX13" y="connsiteY13"/>
                </a:cxn>
                <a:cxn ang="14">
                  <a:pos x="connsiteX14" y="connsiteY14"/>
                </a:cxn>
                <a:cxn ang="15">
                  <a:pos x="connsiteX15" y="connsiteY15"/>
                </a:cxn>
                <a:cxn ang="16">
                  <a:pos x="connsiteX16" y="connsiteY16"/>
                </a:cxn>
                <a:cxn ang="17">
                  <a:pos x="connsiteX17" y="connsiteY17"/>
                </a:cxn>
                <a:cxn ang="18">
                  <a:pos x="connsiteX18" y="connsiteY18"/>
                </a:cxn>
                <a:cxn ang="19">
                  <a:pos x="connsiteX19" y="connsiteY19"/>
                </a:cxn>
                <a:cxn ang="20">
                  <a:pos x="connsiteX20" y="connsiteY20"/>
                </a:cxn>
              </a:cxnLst>
              <a:rect l="l" t="t" r="r" b="b"/>
              <a:pathLst>
                <a:path w="133339" h="107886">
                  <a:moveTo>
                    <a:pt x="79528" y="0"/>
                  </a:moveTo>
                  <a:lnTo>
                    <a:pt x="53809" y="0"/>
                  </a:lnTo>
                  <a:lnTo>
                    <a:pt x="0" y="55224"/>
                  </a:lnTo>
                  <a:lnTo>
                    <a:pt x="18190" y="55224"/>
                  </a:lnTo>
                  <a:cubicBezTo>
                    <a:pt x="22163" y="55224"/>
                    <a:pt x="25388" y="58446"/>
                    <a:pt x="25388" y="62417"/>
                  </a:cubicBezTo>
                  <a:lnTo>
                    <a:pt x="25388" y="104295"/>
                  </a:lnTo>
                  <a:cubicBezTo>
                    <a:pt x="25388" y="106262"/>
                    <a:pt x="26999" y="107886"/>
                    <a:pt x="28992" y="107886"/>
                  </a:cubicBezTo>
                  <a:lnTo>
                    <a:pt x="52324" y="107886"/>
                  </a:lnTo>
                  <a:cubicBezTo>
                    <a:pt x="54317" y="107886"/>
                    <a:pt x="55929" y="106275"/>
                    <a:pt x="55929" y="104295"/>
                  </a:cubicBezTo>
                  <a:lnTo>
                    <a:pt x="55929" y="63864"/>
                  </a:lnTo>
                  <a:cubicBezTo>
                    <a:pt x="55929" y="59880"/>
                    <a:pt x="59154" y="56632"/>
                    <a:pt x="63114" y="56632"/>
                  </a:cubicBezTo>
                  <a:lnTo>
                    <a:pt x="70223" y="56632"/>
                  </a:lnTo>
                  <a:cubicBezTo>
                    <a:pt x="74197" y="56632"/>
                    <a:pt x="77421" y="59880"/>
                    <a:pt x="77421" y="63864"/>
                  </a:cubicBezTo>
                  <a:lnTo>
                    <a:pt x="77421" y="104295"/>
                  </a:lnTo>
                  <a:cubicBezTo>
                    <a:pt x="77421" y="106262"/>
                    <a:pt x="79033" y="107886"/>
                    <a:pt x="81013" y="107886"/>
                  </a:cubicBezTo>
                  <a:lnTo>
                    <a:pt x="104345" y="107886"/>
                  </a:lnTo>
                  <a:cubicBezTo>
                    <a:pt x="106338" y="107886"/>
                    <a:pt x="107950" y="106275"/>
                    <a:pt x="107950" y="104295"/>
                  </a:cubicBezTo>
                  <a:lnTo>
                    <a:pt x="107950" y="62443"/>
                  </a:lnTo>
                  <a:cubicBezTo>
                    <a:pt x="107950" y="58472"/>
                    <a:pt x="111200" y="55224"/>
                    <a:pt x="115185" y="55224"/>
                  </a:cubicBezTo>
                  <a:lnTo>
                    <a:pt x="133339" y="55224"/>
                  </a:lnTo>
                  <a:lnTo>
                    <a:pt x="79528" y="0"/>
                  </a:lnTo>
                </a:path>
              </a:pathLst>
            </a:custGeom>
            <a:solidFill>
              <a:srgbClr val="FFFFFF">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6">
              <a:extLst>
                <a:ext uri="{FF2B5EF4-FFF2-40B4-BE49-F238E27FC236}">
                  <a16:creationId xmlns:a16="http://schemas.microsoft.com/office/drawing/2014/main" id="{4A00A3B4-6CEA-4925-9FC1-ACF378AF94B3}"/>
                </a:ext>
              </a:extLst>
            </p:cNvPr>
            <p:cNvSpPr txBox="1"/>
            <p:nvPr/>
          </p:nvSpPr>
          <p:spPr>
            <a:xfrm>
              <a:off x="8355265" y="8620981"/>
              <a:ext cx="622300" cy="1435100"/>
            </a:xfrm>
            <a:prstGeom prst="rect">
              <a:avLst/>
            </a:prstGeom>
            <a:noFill/>
          </p:spPr>
          <p:txBody>
            <a:bodyPr wrap="none" lIns="0" tIns="0" rIns="0" rtlCol="0">
              <a:spAutoFit/>
            </a:bodyPr>
            <a:lstStyle/>
            <a:p>
              <a:pPr>
                <a:lnSpc>
                  <a:spcPts val="1300"/>
                </a:lnSpc>
                <a:tabLst/>
              </a:pPr>
              <a:r>
                <a:rPr lang="en-US" altLang="zh-CN" sz="1098" dirty="0">
                  <a:solidFill>
                    <a:srgbClr val="FFFFFF"/>
                  </a:solidFill>
                  <a:latin typeface="Gill Sans Std Light" pitchFamily="18" charset="0"/>
                  <a:cs typeface="Gill Sans Std Light" pitchFamily="18" charset="0"/>
                </a:rPr>
                <a:t>Website</a:t>
              </a:r>
            </a:p>
            <a:p>
              <a:pPr>
                <a:lnSpc>
                  <a:spcPts val="1000"/>
                </a:lnSpc>
              </a:pPr>
              <a:endParaRPr lang="en-US" altLang="zh-CN" dirty="0"/>
            </a:p>
            <a:p>
              <a:pPr>
                <a:lnSpc>
                  <a:spcPts val="1400"/>
                </a:lnSpc>
                <a:tabLst/>
              </a:pPr>
              <a:r>
                <a:rPr lang="en-US" altLang="zh-CN" sz="1098" dirty="0">
                  <a:solidFill>
                    <a:srgbClr val="FFFFFF"/>
                  </a:solidFill>
                  <a:latin typeface="Gill Sans Std Light" pitchFamily="18" charset="0"/>
                  <a:cs typeface="Gill Sans Std Light" pitchFamily="18" charset="0"/>
                </a:rPr>
                <a:t>Email</a:t>
              </a:r>
            </a:p>
            <a:p>
              <a:pPr>
                <a:lnSpc>
                  <a:spcPts val="1000"/>
                </a:lnSpc>
              </a:pPr>
              <a:endParaRPr lang="en-US" altLang="zh-CN" dirty="0"/>
            </a:p>
            <a:p>
              <a:pPr>
                <a:lnSpc>
                  <a:spcPts val="1400"/>
                </a:lnSpc>
                <a:tabLst/>
              </a:pPr>
              <a:r>
                <a:rPr lang="en-US" altLang="zh-CN" sz="1098" dirty="0">
                  <a:solidFill>
                    <a:srgbClr val="FFFFFF"/>
                  </a:solidFill>
                  <a:latin typeface="Gill Sans Std Light" pitchFamily="18" charset="0"/>
                  <a:cs typeface="Gill Sans Std Light" pitchFamily="18" charset="0"/>
                </a:rPr>
                <a:t>Twitter</a:t>
              </a:r>
            </a:p>
            <a:p>
              <a:pPr>
                <a:lnSpc>
                  <a:spcPts val="1000"/>
                </a:lnSpc>
              </a:pPr>
              <a:endParaRPr lang="en-US" altLang="zh-CN" dirty="0"/>
            </a:p>
            <a:p>
              <a:pPr>
                <a:lnSpc>
                  <a:spcPts val="1400"/>
                </a:lnSpc>
                <a:tabLst/>
              </a:pPr>
              <a:r>
                <a:rPr lang="en-US" altLang="zh-CN" sz="1098" dirty="0">
                  <a:solidFill>
                    <a:srgbClr val="FFFFFF"/>
                  </a:solidFill>
                  <a:latin typeface="Gill Sans Std Light" pitchFamily="18" charset="0"/>
                  <a:cs typeface="Gill Sans Std Light" pitchFamily="18" charset="0"/>
                </a:rPr>
                <a:t>Facebook</a:t>
              </a:r>
            </a:p>
            <a:p>
              <a:pPr>
                <a:lnSpc>
                  <a:spcPts val="1000"/>
                </a:lnSpc>
              </a:pPr>
              <a:endParaRPr lang="en-US" altLang="zh-CN" dirty="0"/>
            </a:p>
            <a:p>
              <a:pPr>
                <a:lnSpc>
                  <a:spcPts val="1400"/>
                </a:lnSpc>
                <a:tabLst/>
              </a:pPr>
              <a:r>
                <a:rPr lang="en-US" altLang="zh-CN" sz="1098" dirty="0">
                  <a:solidFill>
                    <a:srgbClr val="FFFFFF"/>
                  </a:solidFill>
                  <a:latin typeface="Gill Sans Std Light" pitchFamily="18" charset="0"/>
                  <a:cs typeface="Gill Sans Std Light" pitchFamily="18" charset="0"/>
                </a:rPr>
                <a:t>Medium</a:t>
              </a:r>
            </a:p>
          </p:txBody>
        </p:sp>
        <p:sp>
          <p:nvSpPr>
            <p:cNvPr id="18" name="TextBox 1">
              <a:extLst>
                <a:ext uri="{FF2B5EF4-FFF2-40B4-BE49-F238E27FC236}">
                  <a16:creationId xmlns:a16="http://schemas.microsoft.com/office/drawing/2014/main" id="{E771D8BD-2233-47C8-8766-83DED3B2FE75}"/>
                </a:ext>
              </a:extLst>
            </p:cNvPr>
            <p:cNvSpPr txBox="1"/>
            <p:nvPr/>
          </p:nvSpPr>
          <p:spPr>
            <a:xfrm>
              <a:off x="9232900" y="8623300"/>
              <a:ext cx="2527300" cy="1435100"/>
            </a:xfrm>
            <a:prstGeom prst="rect">
              <a:avLst/>
            </a:prstGeom>
            <a:noFill/>
          </p:spPr>
          <p:txBody>
            <a:bodyPr wrap="none" lIns="0" tIns="0" rIns="0" rtlCol="0">
              <a:spAutoFit/>
            </a:bodyPr>
            <a:lstStyle/>
            <a:p>
              <a:pPr>
                <a:lnSpc>
                  <a:spcPts val="1300"/>
                </a:lnSpc>
                <a:tabLst/>
              </a:pPr>
              <a:r>
                <a:rPr lang="en-US" altLang="zh-CN" sz="1098" dirty="0">
                  <a:solidFill>
                    <a:srgbClr val="FFFFFF"/>
                  </a:solidFill>
                  <a:latin typeface="Arial" pitchFamily="18" charset="0"/>
                  <a:cs typeface="Arial" pitchFamily="18" charset="0"/>
                </a:rPr>
                <a:t>lium.io</a:t>
              </a:r>
            </a:p>
            <a:p>
              <a:pPr>
                <a:lnSpc>
                  <a:spcPts val="1000"/>
                </a:lnSpc>
              </a:pPr>
              <a:endParaRPr lang="en-US" altLang="zh-CN" dirty="0"/>
            </a:p>
            <a:p>
              <a:pPr>
                <a:lnSpc>
                  <a:spcPts val="1400"/>
                </a:lnSpc>
                <a:tabLst/>
              </a:pPr>
              <a:r>
                <a:rPr lang="en-US" altLang="zh-CN" sz="1098" dirty="0">
                  <a:solidFill>
                    <a:srgbClr val="FFFFFF"/>
                  </a:solidFill>
                  <a:latin typeface="Arial" pitchFamily="18" charset="0"/>
                  <a:cs typeface="Arial" pitchFamily="18" charset="0"/>
                </a:rPr>
                <a:t>lium_info@lium.io</a:t>
              </a:r>
            </a:p>
            <a:p>
              <a:pPr>
                <a:lnSpc>
                  <a:spcPts val="1000"/>
                </a:lnSpc>
              </a:pPr>
              <a:endParaRPr lang="en-US" altLang="zh-CN" dirty="0"/>
            </a:p>
            <a:p>
              <a:pPr>
                <a:lnSpc>
                  <a:spcPts val="1400"/>
                </a:lnSpc>
                <a:tabLst/>
              </a:pPr>
              <a:r>
                <a:rPr lang="en-US" altLang="zh-CN" sz="1098" dirty="0">
                  <a:solidFill>
                    <a:srgbClr val="FFFFFF"/>
                  </a:solidFill>
                  <a:latin typeface="Arial" pitchFamily="18" charset="0"/>
                  <a:cs typeface="Arial" pitchFamily="18" charset="0"/>
                </a:rPr>
                <a:t>https://twitter.com/Liumo</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cial</a:t>
              </a:r>
            </a:p>
            <a:p>
              <a:pPr>
                <a:lnSpc>
                  <a:spcPts val="1000"/>
                </a:lnSpc>
              </a:pPr>
              <a:endParaRPr lang="en-US" altLang="zh-CN" dirty="0"/>
            </a:p>
            <a:p>
              <a:pPr>
                <a:lnSpc>
                  <a:spcPts val="1400"/>
                </a:lnSpc>
                <a:tabLst/>
              </a:pPr>
              <a:r>
                <a:rPr lang="en-US" altLang="zh-CN" sz="1098" dirty="0">
                  <a:solidFill>
                    <a:srgbClr val="FFFFFF"/>
                  </a:solidFill>
                  <a:latin typeface="Arial" pitchFamily="18" charset="0"/>
                  <a:cs typeface="Arial" pitchFamily="18" charset="0"/>
                </a:rPr>
                <a:t>https://www.facebook.com/liumproject</a:t>
              </a:r>
            </a:p>
            <a:p>
              <a:pPr>
                <a:lnSpc>
                  <a:spcPts val="1000"/>
                </a:lnSpc>
              </a:pPr>
              <a:endParaRPr lang="en-US" altLang="zh-CN" dirty="0"/>
            </a:p>
            <a:p>
              <a:pPr>
                <a:lnSpc>
                  <a:spcPts val="1400"/>
                </a:lnSpc>
                <a:tabLst/>
              </a:pPr>
              <a:r>
                <a:rPr lang="en-US" altLang="zh-CN" sz="1098" dirty="0">
                  <a:solidFill>
                    <a:srgbClr val="FFFFFF"/>
                  </a:solidFill>
                  <a:latin typeface="Arial" pitchFamily="18" charset="0"/>
                  <a:cs typeface="Arial" pitchFamily="18" charset="0"/>
                </a:rPr>
                <a:t>https://medium.com/lium-project</a:t>
              </a:r>
            </a:p>
          </p:txBody>
        </p:sp>
      </p:grpSp>
    </p:spTree>
    <p:extLst>
      <p:ext uri="{BB962C8B-B14F-4D97-AF65-F5344CB8AC3E}">
        <p14:creationId xmlns:p14="http://schemas.microsoft.com/office/powerpoint/2010/main" val="22314253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bject 3">
            <a:extLst>
              <a:ext uri="{FF2B5EF4-FFF2-40B4-BE49-F238E27FC236}">
                <a16:creationId xmlns:a16="http://schemas.microsoft.com/office/drawing/2014/main" id="{D1F0C123-DA8C-4350-8981-0B3AF4DE5D0D}"/>
              </a:ext>
            </a:extLst>
          </p:cNvPr>
          <p:cNvSpPr/>
          <p:nvPr/>
        </p:nvSpPr>
        <p:spPr>
          <a:xfrm>
            <a:off x="7559040" y="2"/>
            <a:ext cx="7560945" cy="10692000"/>
          </a:xfrm>
          <a:prstGeom prst="rect">
            <a:avLst/>
          </a:prstGeom>
          <a:blipFill>
            <a:blip r:embed="rId2" cstate="print"/>
            <a:stretch>
              <a:fillRect/>
            </a:stretch>
          </a:blipFill>
        </p:spPr>
        <p:txBody>
          <a:bodyPr wrap="square" lIns="0" tIns="0" rIns="0" bIns="0" rtlCol="0"/>
          <a:lstStyle/>
          <a:p>
            <a:endParaRPr/>
          </a:p>
        </p:txBody>
      </p:sp>
      <p:sp>
        <p:nvSpPr>
          <p:cNvPr id="25" name="object 4">
            <a:extLst>
              <a:ext uri="{FF2B5EF4-FFF2-40B4-BE49-F238E27FC236}">
                <a16:creationId xmlns:a16="http://schemas.microsoft.com/office/drawing/2014/main" id="{AF8CDD3F-78EA-40A8-ABF6-639D4383671D}"/>
              </a:ext>
            </a:extLst>
          </p:cNvPr>
          <p:cNvSpPr/>
          <p:nvPr/>
        </p:nvSpPr>
        <p:spPr>
          <a:xfrm>
            <a:off x="8997695" y="2502007"/>
            <a:ext cx="4684776" cy="6012000"/>
          </a:xfrm>
          <a:prstGeom prst="rect">
            <a:avLst/>
          </a:prstGeom>
          <a:blipFill>
            <a:blip r:embed="rId3" cstate="print"/>
            <a:stretch>
              <a:fillRect/>
            </a:stretch>
          </a:blipFill>
        </p:spPr>
        <p:txBody>
          <a:bodyPr wrap="square" lIns="0" tIns="0" rIns="0" bIns="0" rtlCol="0"/>
          <a:lstStyle/>
          <a:p>
            <a:endParaRPr/>
          </a:p>
        </p:txBody>
      </p:sp>
      <p:sp>
        <p:nvSpPr>
          <p:cNvPr id="2" name="TextBox 1"/>
          <p:cNvSpPr txBox="1"/>
          <p:nvPr/>
        </p:nvSpPr>
        <p:spPr>
          <a:xfrm>
            <a:off x="1616075" y="2665867"/>
            <a:ext cx="4419600" cy="5605445"/>
          </a:xfrm>
          <a:prstGeom prst="rect">
            <a:avLst/>
          </a:prstGeom>
          <a:noFill/>
        </p:spPr>
        <p:txBody>
          <a:bodyPr wrap="square" lIns="0" tIns="0" rIns="0" rtlCol="0">
            <a:spAutoFit/>
          </a:bodyPr>
          <a:lstStyle/>
          <a:p>
            <a:pPr>
              <a:lnSpc>
                <a:spcPts val="3600"/>
              </a:lnSpc>
              <a:tabLst>
                <a:tab pos="38100" algn="l"/>
              </a:tabLst>
            </a:pPr>
            <a:r>
              <a:rPr lang="en-US" altLang="zh-CN" sz="2996" dirty="0">
                <a:solidFill>
                  <a:srgbClr val="221815"/>
                </a:solidFill>
                <a:latin typeface="Gill Sans Std Light" pitchFamily="18" charset="0"/>
                <a:cs typeface="Gill Sans Std Light" pitchFamily="18" charset="0"/>
              </a:rPr>
              <a:t>Mission</a:t>
            </a:r>
          </a:p>
          <a:p>
            <a:pPr>
              <a:lnSpc>
                <a:spcPts val="1000"/>
              </a:lnSpc>
            </a:pPr>
            <a:endParaRPr lang="en-US" altLang="zh-CN" dirty="0"/>
          </a:p>
          <a:p>
            <a:pPr>
              <a:lnSpc>
                <a:spcPts val="1000"/>
              </a:lnSpc>
            </a:pPr>
            <a:endParaRPr lang="en-US" altLang="zh-CN" dirty="0"/>
          </a:p>
          <a:p>
            <a:pPr>
              <a:lnSpc>
                <a:spcPts val="2000"/>
              </a:lnSpc>
              <a:tabLst>
                <a:tab pos="38100" algn="l"/>
              </a:tabLst>
            </a:pPr>
            <a:r>
              <a:rPr lang="en-US" altLang="zh-CN" sz="1100" dirty="0">
                <a:latin typeface="Arial" panose="020B0604020202020204" pitchFamily="34" charset="0"/>
                <a:cs typeface="Arial" panose="020B0604020202020204" pitchFamily="34" charset="0"/>
              </a:rPr>
              <a:t>GLOBRIDGE is composed of the word global and bridge, in connotation to providing resolutions to the presently prevailing issues of intermediaries as well as aiming to creating a platform to connect whomever, whenever and wherever without the limits of any restrictions. </a:t>
            </a:r>
          </a:p>
          <a:p>
            <a:pPr>
              <a:lnSpc>
                <a:spcPts val="2000"/>
              </a:lnSpc>
              <a:tabLst>
                <a:tab pos="38100" algn="l"/>
              </a:tabLst>
            </a:pPr>
            <a:endParaRPr lang="en-US" altLang="zh-CN" sz="1100" dirty="0">
              <a:latin typeface="Arial" panose="020B0604020202020204" pitchFamily="34" charset="0"/>
              <a:cs typeface="Arial" panose="020B0604020202020204" pitchFamily="34" charset="0"/>
            </a:endParaRPr>
          </a:p>
          <a:p>
            <a:pPr>
              <a:lnSpc>
                <a:spcPts val="2000"/>
              </a:lnSpc>
              <a:tabLst>
                <a:tab pos="38100" algn="l"/>
              </a:tabLst>
            </a:pPr>
            <a:r>
              <a:rPr lang="en-US" altLang="zh-CN" sz="1100" dirty="0">
                <a:latin typeface="Arial" panose="020B0604020202020204" pitchFamily="34" charset="0"/>
                <a:cs typeface="Arial" panose="020B0604020202020204" pitchFamily="34" charset="0"/>
              </a:rPr>
              <a:t>GLOBRIDGE not only pursues job searches of those between individuals and companies, but also plans to endorse various intermediary services including trades of Real-Estate, Used cars, as well as E-commerce. </a:t>
            </a:r>
          </a:p>
          <a:p>
            <a:pPr>
              <a:lnSpc>
                <a:spcPts val="2000"/>
              </a:lnSpc>
              <a:tabLst>
                <a:tab pos="38100" algn="l"/>
              </a:tabLst>
            </a:pPr>
            <a:endParaRPr lang="en-US" altLang="zh-CN" sz="1100" dirty="0">
              <a:latin typeface="Arial" panose="020B0604020202020204" pitchFamily="34" charset="0"/>
              <a:cs typeface="Arial" panose="020B0604020202020204" pitchFamily="34" charset="0"/>
            </a:endParaRPr>
          </a:p>
          <a:p>
            <a:pPr>
              <a:lnSpc>
                <a:spcPts val="2000"/>
              </a:lnSpc>
              <a:tabLst>
                <a:tab pos="38100" algn="l"/>
              </a:tabLst>
            </a:pPr>
            <a:r>
              <a:rPr lang="en-US" altLang="zh-CN" sz="1100" dirty="0">
                <a:latin typeface="Arial" panose="020B0604020202020204" pitchFamily="34" charset="0"/>
                <a:cs typeface="Arial" panose="020B0604020202020204" pitchFamily="34" charset="0"/>
              </a:rPr>
              <a:t>Moreover, GLOBRIDGE proposes a space which will incorporate all fields of B2B, C2C, C2B, as well as B2C, and with the utilization of a blockchain based penalty system, reward system and a matching system, GLOBRIDGE promises a reliable intermediary system for all our users. </a:t>
            </a:r>
          </a:p>
          <a:p>
            <a:pPr>
              <a:lnSpc>
                <a:spcPts val="2000"/>
              </a:lnSpc>
              <a:tabLst>
                <a:tab pos="38100" algn="l"/>
              </a:tabLst>
            </a:pPr>
            <a:endParaRPr lang="en-US" altLang="zh-CN" sz="1100" dirty="0">
              <a:latin typeface="Arial" panose="020B0604020202020204" pitchFamily="34" charset="0"/>
              <a:cs typeface="Arial" panose="020B0604020202020204" pitchFamily="34" charset="0"/>
            </a:endParaRPr>
          </a:p>
          <a:p>
            <a:pPr>
              <a:lnSpc>
                <a:spcPts val="2000"/>
              </a:lnSpc>
              <a:tabLst>
                <a:tab pos="38100" algn="l"/>
              </a:tabLst>
            </a:pPr>
            <a:r>
              <a:rPr lang="en-US" altLang="zh-CN" sz="1100" dirty="0">
                <a:latin typeface="Arial" panose="020B0604020202020204" pitchFamily="34" charset="0"/>
                <a:cs typeface="Arial" panose="020B0604020202020204" pitchFamily="34" charset="0"/>
              </a:rPr>
              <a:t>GLOBRIDGE will become the forerunner of the global market with innovative and differentiated services. </a:t>
            </a:r>
          </a:p>
        </p:txBody>
      </p:sp>
      <p:sp>
        <p:nvSpPr>
          <p:cNvPr id="3" name="TextBox 1"/>
          <p:cNvSpPr txBox="1"/>
          <p:nvPr/>
        </p:nvSpPr>
        <p:spPr>
          <a:xfrm>
            <a:off x="9232900" y="3949700"/>
            <a:ext cx="76200" cy="3568700"/>
          </a:xfrm>
          <a:prstGeom prst="rect">
            <a:avLst/>
          </a:prstGeom>
          <a:noFill/>
        </p:spPr>
        <p:txBody>
          <a:bodyPr wrap="none" lIns="0" tIns="0" rIns="0" rtlCol="0">
            <a:spAutoFit/>
          </a:bodyPr>
          <a:lstStyle/>
          <a:p>
            <a:pPr>
              <a:lnSpc>
                <a:spcPts val="1100"/>
              </a:lnSpc>
              <a:tabLst/>
            </a:pPr>
            <a:r>
              <a:rPr lang="en-US" altLang="zh-CN" sz="998" dirty="0">
                <a:solidFill>
                  <a:srgbClr val="5177BB"/>
                </a:solidFill>
                <a:latin typeface="Arial" pitchFamily="18" charset="0"/>
                <a:cs typeface="Arial" pitchFamily="18" charset="0"/>
              </a:rPr>
              <a:t>1</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600"/>
              </a:lnSpc>
              <a:tabLst/>
            </a:pPr>
            <a:r>
              <a:rPr lang="en-US" altLang="zh-CN" sz="998" dirty="0">
                <a:solidFill>
                  <a:srgbClr val="5177BB"/>
                </a:solidFill>
                <a:latin typeface="Arial" pitchFamily="18" charset="0"/>
                <a:cs typeface="Arial" pitchFamily="18" charset="0"/>
              </a:rPr>
              <a:t>2</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600"/>
              </a:lnSpc>
              <a:tabLst/>
            </a:pPr>
            <a:r>
              <a:rPr lang="en-US" altLang="zh-CN" sz="998" dirty="0">
                <a:solidFill>
                  <a:srgbClr val="5177BB"/>
                </a:solidFill>
                <a:latin typeface="Arial" pitchFamily="18" charset="0"/>
                <a:cs typeface="Arial" pitchFamily="18" charset="0"/>
              </a:rPr>
              <a:t>3</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500"/>
              </a:lnSpc>
              <a:tabLst/>
            </a:pPr>
            <a:r>
              <a:rPr lang="en-US" altLang="zh-CN" sz="998" dirty="0">
                <a:solidFill>
                  <a:srgbClr val="5177BB"/>
                </a:solidFill>
                <a:latin typeface="Arial" pitchFamily="18" charset="0"/>
                <a:cs typeface="Arial" pitchFamily="18" charset="0"/>
              </a:rPr>
              <a:t>4</a:t>
            </a:r>
          </a:p>
        </p:txBody>
      </p:sp>
      <p:sp>
        <p:nvSpPr>
          <p:cNvPr id="4" name="TextBox 1"/>
          <p:cNvSpPr txBox="1"/>
          <p:nvPr/>
        </p:nvSpPr>
        <p:spPr>
          <a:xfrm>
            <a:off x="9550400" y="3111500"/>
            <a:ext cx="2209800" cy="4749800"/>
          </a:xfrm>
          <a:prstGeom prst="rect">
            <a:avLst/>
          </a:prstGeom>
          <a:noFill/>
        </p:spPr>
        <p:txBody>
          <a:bodyPr wrap="none" lIns="0" tIns="0" rIns="0" rtlCol="0">
            <a:spAutoFit/>
          </a:bodyPr>
          <a:lstStyle/>
          <a:p>
            <a:pPr>
              <a:lnSpc>
                <a:spcPts val="3600"/>
              </a:lnSpc>
              <a:tabLst/>
            </a:pPr>
            <a:r>
              <a:rPr lang="en-US" altLang="zh-CN" sz="2996" dirty="0">
                <a:solidFill>
                  <a:srgbClr val="221815"/>
                </a:solidFill>
                <a:latin typeface="Gill Sans Std Light" pitchFamily="18" charset="0"/>
                <a:cs typeface="Gill Sans Std Light" pitchFamily="18" charset="0"/>
              </a:rPr>
              <a:t>Vision</a:t>
            </a:r>
          </a:p>
          <a:p>
            <a:pPr>
              <a:lnSpc>
                <a:spcPts val="1000"/>
              </a:lnSpc>
            </a:pPr>
            <a:endParaRPr lang="en-US" altLang="zh-CN" dirty="0"/>
          </a:p>
          <a:p>
            <a:pPr>
              <a:lnSpc>
                <a:spcPts val="1000"/>
              </a:lnSpc>
            </a:pPr>
            <a:endParaRPr lang="en-US" altLang="zh-CN" dirty="0"/>
          </a:p>
          <a:p>
            <a:pPr>
              <a:lnSpc>
                <a:spcPts val="2800"/>
              </a:lnSpc>
              <a:tabLst/>
            </a:pPr>
            <a:r>
              <a:rPr lang="en-US" altLang="zh-CN" sz="1698" dirty="0">
                <a:solidFill>
                  <a:srgbClr val="221815"/>
                </a:solidFill>
                <a:latin typeface="Gill Sans Std Light" pitchFamily="18" charset="0"/>
                <a:cs typeface="Gill Sans Std Light" pitchFamily="18" charset="0"/>
              </a:rPr>
              <a:t>Containing</a:t>
            </a:r>
          </a:p>
          <a:p>
            <a:pPr>
              <a:lnSpc>
                <a:spcPts val="2000"/>
              </a:lnSpc>
              <a:tabLst/>
            </a:pPr>
            <a:r>
              <a:rPr lang="en-US" altLang="zh-CN" sz="1698" dirty="0">
                <a:solidFill>
                  <a:srgbClr val="221815"/>
                </a:solidFill>
                <a:latin typeface="Gill Sans Std Light" pitchFamily="18" charset="0"/>
                <a:cs typeface="Gill Sans Std Light" pitchFamily="18" charset="0"/>
              </a:rPr>
              <a:t>All</a:t>
            </a:r>
            <a:r>
              <a:rPr lang="en-US" altLang="zh-CN" sz="1698" dirty="0">
                <a:latin typeface="Times New Roman" pitchFamily="18" charset="0"/>
                <a:cs typeface="Times New Roman" pitchFamily="18" charset="0"/>
              </a:rPr>
              <a:t> </a:t>
            </a:r>
            <a:r>
              <a:rPr lang="en-US" altLang="zh-CN" sz="1698" dirty="0">
                <a:solidFill>
                  <a:srgbClr val="221815"/>
                </a:solidFill>
                <a:latin typeface="Gill Sans Std Light" pitchFamily="18" charset="0"/>
                <a:cs typeface="Gill Sans Std Light" pitchFamily="18" charset="0"/>
              </a:rPr>
              <a:t>Transactions</a:t>
            </a:r>
            <a:r>
              <a:rPr lang="en-US" altLang="zh-CN" sz="1698" dirty="0">
                <a:latin typeface="Times New Roman" pitchFamily="18" charset="0"/>
                <a:cs typeface="Times New Roman" pitchFamily="18" charset="0"/>
              </a:rPr>
              <a:t> </a:t>
            </a:r>
            <a:r>
              <a:rPr lang="en-US" altLang="zh-CN" sz="1698" dirty="0">
                <a:solidFill>
                  <a:srgbClr val="221815"/>
                </a:solidFill>
                <a:latin typeface="Gill Sans Std Light" pitchFamily="18" charset="0"/>
                <a:cs typeface="Gill Sans Std Light" pitchFamily="18" charset="0"/>
              </a:rPr>
              <a:t>of</a:t>
            </a:r>
          </a:p>
          <a:p>
            <a:pPr>
              <a:lnSpc>
                <a:spcPts val="2000"/>
              </a:lnSpc>
              <a:tabLst/>
            </a:pPr>
            <a:r>
              <a:rPr lang="en-US" altLang="zh-CN" sz="1698" dirty="0">
                <a:solidFill>
                  <a:srgbClr val="221815"/>
                </a:solidFill>
                <a:latin typeface="Gill Sans Std Light" pitchFamily="18" charset="0"/>
                <a:cs typeface="Gill Sans Std Light" pitchFamily="18" charset="0"/>
              </a:rPr>
              <a:t>the</a:t>
            </a:r>
            <a:r>
              <a:rPr lang="en-US" altLang="zh-CN" sz="1698" dirty="0">
                <a:latin typeface="Times New Roman" pitchFamily="18" charset="0"/>
                <a:cs typeface="Times New Roman" pitchFamily="18" charset="0"/>
              </a:rPr>
              <a:t> </a:t>
            </a:r>
            <a:r>
              <a:rPr lang="en-US" altLang="zh-CN" sz="1698" dirty="0">
                <a:solidFill>
                  <a:srgbClr val="221815"/>
                </a:solidFill>
                <a:latin typeface="Gill Sans Std Light" pitchFamily="18" charset="0"/>
                <a:cs typeface="Gill Sans Std Light" pitchFamily="18" charset="0"/>
              </a:rPr>
              <a:t>World</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2500"/>
              </a:lnSpc>
              <a:tabLst/>
            </a:pPr>
            <a:r>
              <a:rPr lang="en-US" altLang="zh-CN" sz="1698" dirty="0">
                <a:solidFill>
                  <a:srgbClr val="221815"/>
                </a:solidFill>
                <a:latin typeface="Gill Sans Std Light" pitchFamily="18" charset="0"/>
                <a:cs typeface="Gill Sans Std Light" pitchFamily="18" charset="0"/>
              </a:rPr>
              <a:t>Liberation</a:t>
            </a:r>
            <a:r>
              <a:rPr lang="en-US" altLang="zh-CN" sz="1698" dirty="0">
                <a:latin typeface="Times New Roman" pitchFamily="18" charset="0"/>
                <a:cs typeface="Times New Roman" pitchFamily="18" charset="0"/>
              </a:rPr>
              <a:t> </a:t>
            </a:r>
            <a:r>
              <a:rPr lang="en-US" altLang="zh-CN" sz="1698" dirty="0">
                <a:solidFill>
                  <a:srgbClr val="221815"/>
                </a:solidFill>
                <a:latin typeface="Gill Sans Std Light" pitchFamily="18" charset="0"/>
                <a:cs typeface="Gill Sans Std Light" pitchFamily="18" charset="0"/>
              </a:rPr>
              <a:t>from</a:t>
            </a:r>
          </a:p>
          <a:p>
            <a:pPr>
              <a:lnSpc>
                <a:spcPts val="2000"/>
              </a:lnSpc>
              <a:tabLst/>
            </a:pPr>
            <a:r>
              <a:rPr lang="en-US" altLang="zh-CN" sz="1698" dirty="0">
                <a:solidFill>
                  <a:srgbClr val="221815"/>
                </a:solidFill>
                <a:latin typeface="Gill Sans Std Light" pitchFamily="18" charset="0"/>
                <a:cs typeface="Gill Sans Std Light" pitchFamily="18" charset="0"/>
              </a:rPr>
              <a:t>Intermediaries</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2500"/>
              </a:lnSpc>
              <a:tabLst/>
            </a:pPr>
            <a:r>
              <a:rPr lang="en-US" altLang="zh-CN" sz="1698" dirty="0">
                <a:solidFill>
                  <a:srgbClr val="221815"/>
                </a:solidFill>
                <a:latin typeface="Gill Sans Std Light" pitchFamily="18" charset="0"/>
                <a:cs typeface="Gill Sans Std Light" pitchFamily="18" charset="0"/>
              </a:rPr>
              <a:t>Global</a:t>
            </a:r>
            <a:r>
              <a:rPr lang="en-US" altLang="zh-CN" sz="1698" dirty="0">
                <a:latin typeface="Times New Roman" pitchFamily="18" charset="0"/>
                <a:cs typeface="Times New Roman" pitchFamily="18" charset="0"/>
              </a:rPr>
              <a:t> </a:t>
            </a:r>
            <a:r>
              <a:rPr lang="en-US" altLang="zh-CN" sz="1698" dirty="0">
                <a:solidFill>
                  <a:srgbClr val="221815"/>
                </a:solidFill>
                <a:latin typeface="Gill Sans Std Light" pitchFamily="18" charset="0"/>
                <a:cs typeface="Gill Sans Std Light" pitchFamily="18" charset="0"/>
              </a:rPr>
              <a:t>Service</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2600"/>
              </a:lnSpc>
              <a:tabLst/>
            </a:pPr>
            <a:r>
              <a:rPr lang="en-US" altLang="zh-CN" sz="1698" dirty="0">
                <a:solidFill>
                  <a:srgbClr val="221815"/>
                </a:solidFill>
                <a:latin typeface="Gill Sans Std Light" pitchFamily="18" charset="0"/>
                <a:cs typeface="Gill Sans Std Light" pitchFamily="18" charset="0"/>
              </a:rPr>
              <a:t>Become</a:t>
            </a:r>
            <a:r>
              <a:rPr lang="en-US" altLang="zh-CN" sz="1698" dirty="0">
                <a:latin typeface="Times New Roman" pitchFamily="18" charset="0"/>
                <a:cs typeface="Times New Roman" pitchFamily="18" charset="0"/>
              </a:rPr>
              <a:t> </a:t>
            </a:r>
            <a:r>
              <a:rPr lang="en-US" altLang="zh-CN" sz="1698" dirty="0">
                <a:solidFill>
                  <a:srgbClr val="221815"/>
                </a:solidFill>
                <a:latin typeface="Gill Sans Std Light" pitchFamily="18" charset="0"/>
                <a:cs typeface="Gill Sans Std Light" pitchFamily="18" charset="0"/>
              </a:rPr>
              <a:t>the</a:t>
            </a:r>
          </a:p>
          <a:p>
            <a:pPr>
              <a:lnSpc>
                <a:spcPts val="2000"/>
              </a:lnSpc>
              <a:tabLst/>
            </a:pPr>
            <a:r>
              <a:rPr lang="en-US" altLang="zh-CN" sz="1698" dirty="0">
                <a:solidFill>
                  <a:srgbClr val="221815"/>
                </a:solidFill>
                <a:latin typeface="Gill Sans Std Light" pitchFamily="18" charset="0"/>
                <a:cs typeface="Gill Sans Std Light" pitchFamily="18" charset="0"/>
              </a:rPr>
              <a:t>Top</a:t>
            </a:r>
            <a:r>
              <a:rPr lang="en-US" altLang="zh-CN" sz="1698" dirty="0">
                <a:latin typeface="Times New Roman" pitchFamily="18" charset="0"/>
                <a:cs typeface="Times New Roman" pitchFamily="18" charset="0"/>
              </a:rPr>
              <a:t> </a:t>
            </a:r>
            <a:r>
              <a:rPr lang="en-US" altLang="zh-CN" sz="1698" dirty="0">
                <a:solidFill>
                  <a:srgbClr val="221815"/>
                </a:solidFill>
                <a:latin typeface="Gill Sans Std Light" pitchFamily="18" charset="0"/>
                <a:cs typeface="Gill Sans Std Light" pitchFamily="18" charset="0"/>
              </a:rPr>
              <a:t>Leading</a:t>
            </a:r>
            <a:r>
              <a:rPr lang="en-US" altLang="zh-CN" sz="1698" dirty="0">
                <a:latin typeface="Times New Roman" pitchFamily="18" charset="0"/>
                <a:cs typeface="Times New Roman" pitchFamily="18" charset="0"/>
              </a:rPr>
              <a:t> </a:t>
            </a:r>
            <a:r>
              <a:rPr lang="en-US" altLang="zh-CN" sz="1698" dirty="0">
                <a:solidFill>
                  <a:srgbClr val="221815"/>
                </a:solidFill>
                <a:latin typeface="Gill Sans Std Light" pitchFamily="18" charset="0"/>
                <a:cs typeface="Gill Sans Std Light" pitchFamily="18" charset="0"/>
              </a:rPr>
              <a:t>Company</a:t>
            </a:r>
          </a:p>
        </p:txBody>
      </p:sp>
      <p:sp>
        <p:nvSpPr>
          <p:cNvPr id="5" name="TextBox 1"/>
          <p:cNvSpPr txBox="1"/>
          <p:nvPr/>
        </p:nvSpPr>
        <p:spPr>
          <a:xfrm>
            <a:off x="495300" y="10045700"/>
            <a:ext cx="139700" cy="165100"/>
          </a:xfrm>
          <a:prstGeom prst="rect">
            <a:avLst/>
          </a:prstGeom>
          <a:noFill/>
        </p:spPr>
        <p:txBody>
          <a:bodyPr wrap="none" lIns="0" tIns="0" rIns="0" rtlCol="0">
            <a:spAutoFit/>
          </a:bodyPr>
          <a:lstStyle/>
          <a:p>
            <a:pPr>
              <a:lnSpc>
                <a:spcPts val="1300"/>
              </a:lnSpc>
              <a:tabLst/>
            </a:pPr>
            <a:r>
              <a:rPr lang="en-US" altLang="zh-CN" sz="998" dirty="0">
                <a:solidFill>
                  <a:srgbClr val="FFFFFF"/>
                </a:solidFill>
                <a:latin typeface="Arial" pitchFamily="18" charset="0"/>
                <a:cs typeface="Arial" pitchFamily="18" charset="0"/>
              </a:rPr>
              <a:t>01</a:t>
            </a:r>
          </a:p>
        </p:txBody>
      </p:sp>
      <p:sp>
        <p:nvSpPr>
          <p:cNvPr id="6" name="TextBox 1"/>
          <p:cNvSpPr txBox="1"/>
          <p:nvPr/>
        </p:nvSpPr>
        <p:spPr>
          <a:xfrm>
            <a:off x="14439900" y="10033000"/>
            <a:ext cx="152400" cy="177800"/>
          </a:xfrm>
          <a:prstGeom prst="rect">
            <a:avLst/>
          </a:prstGeom>
          <a:noFill/>
        </p:spPr>
        <p:txBody>
          <a:bodyPr wrap="none" lIns="0" tIns="0" rIns="0" rtlCol="0">
            <a:spAutoFit/>
          </a:bodyPr>
          <a:lstStyle/>
          <a:p>
            <a:pPr>
              <a:lnSpc>
                <a:spcPts val="1400"/>
              </a:lnSpc>
              <a:tabLst/>
            </a:pPr>
            <a:r>
              <a:rPr lang="en-US" altLang="zh-CN" sz="1098" dirty="0">
                <a:solidFill>
                  <a:srgbClr val="FFFFFF"/>
                </a:solidFill>
                <a:latin typeface="Arial" pitchFamily="18" charset="0"/>
                <a:cs typeface="Arial" pitchFamily="18" charset="0"/>
              </a:rPr>
              <a:t>02</a:t>
            </a:r>
          </a:p>
        </p:txBody>
      </p:sp>
      <p:sp>
        <p:nvSpPr>
          <p:cNvPr id="26" name="object 5">
            <a:extLst>
              <a:ext uri="{FF2B5EF4-FFF2-40B4-BE49-F238E27FC236}">
                <a16:creationId xmlns:a16="http://schemas.microsoft.com/office/drawing/2014/main" id="{0DF351C2-C110-4200-A64A-9024ECD4CB8C}"/>
              </a:ext>
            </a:extLst>
          </p:cNvPr>
          <p:cNvSpPr/>
          <p:nvPr/>
        </p:nvSpPr>
        <p:spPr>
          <a:xfrm>
            <a:off x="0" y="2"/>
            <a:ext cx="7562088" cy="10692000"/>
          </a:xfrm>
          <a:prstGeom prst="rect">
            <a:avLst/>
          </a:prstGeom>
          <a:blipFill>
            <a:blip r:embed="rId4" cstate="print"/>
            <a:stretch>
              <a:fillRect/>
            </a:stretch>
          </a:blipFill>
        </p:spPr>
        <p:txBody>
          <a:bodyPr wrap="square" lIns="0" tIns="0" rIns="0" bIns="0" rtlCol="0"/>
          <a:lstStyle/>
          <a:p>
            <a:endParaRPr/>
          </a:p>
        </p:txBody>
      </p:sp>
      <p:sp>
        <p:nvSpPr>
          <p:cNvPr id="27" name="object 9">
            <a:extLst>
              <a:ext uri="{FF2B5EF4-FFF2-40B4-BE49-F238E27FC236}">
                <a16:creationId xmlns:a16="http://schemas.microsoft.com/office/drawing/2014/main" id="{0470F8DD-B5CA-442E-BBA1-4BE840E503C8}"/>
              </a:ext>
            </a:extLst>
          </p:cNvPr>
          <p:cNvSpPr txBox="1"/>
          <p:nvPr/>
        </p:nvSpPr>
        <p:spPr>
          <a:xfrm>
            <a:off x="1440002" y="2466007"/>
            <a:ext cx="4963961" cy="6048000"/>
          </a:xfrm>
          <a:prstGeom prst="rect">
            <a:avLst/>
          </a:prstGeom>
          <a:solidFill>
            <a:srgbClr val="FFFFFF"/>
          </a:solidFill>
        </p:spPr>
        <p:txBody>
          <a:bodyPr vert="horz" wrap="square" lIns="0" tIns="1905" rIns="0" bIns="0" rtlCol="0">
            <a:spAutoFit/>
          </a:bodyPr>
          <a:lstStyle/>
          <a:p>
            <a:pPr>
              <a:lnSpc>
                <a:spcPct val="100000"/>
              </a:lnSpc>
              <a:spcBef>
                <a:spcPts val="15"/>
              </a:spcBef>
            </a:pPr>
            <a:endParaRPr sz="3250">
              <a:latin typeface="Times New Roman"/>
              <a:cs typeface="Times New Roman"/>
            </a:endParaRPr>
          </a:p>
        </p:txBody>
      </p:sp>
      <p:sp>
        <p:nvSpPr>
          <p:cNvPr id="28" name="TextBox 27">
            <a:extLst>
              <a:ext uri="{FF2B5EF4-FFF2-40B4-BE49-F238E27FC236}">
                <a16:creationId xmlns:a16="http://schemas.microsoft.com/office/drawing/2014/main" id="{BEB3913F-5D93-4462-9F1E-BC158C0ACBBE}"/>
              </a:ext>
            </a:extLst>
          </p:cNvPr>
          <p:cNvSpPr txBox="1"/>
          <p:nvPr/>
        </p:nvSpPr>
        <p:spPr>
          <a:xfrm>
            <a:off x="1768475" y="2818267"/>
            <a:ext cx="4419600" cy="5605445"/>
          </a:xfrm>
          <a:prstGeom prst="rect">
            <a:avLst/>
          </a:prstGeom>
          <a:noFill/>
        </p:spPr>
        <p:txBody>
          <a:bodyPr wrap="square" lIns="0" tIns="0" rIns="0" rtlCol="0">
            <a:spAutoFit/>
          </a:bodyPr>
          <a:lstStyle/>
          <a:p>
            <a:pPr>
              <a:lnSpc>
                <a:spcPts val="3600"/>
              </a:lnSpc>
              <a:tabLst>
                <a:tab pos="38100" algn="l"/>
              </a:tabLst>
            </a:pPr>
            <a:r>
              <a:rPr lang="en-US" altLang="zh-CN" sz="2996" dirty="0">
                <a:solidFill>
                  <a:srgbClr val="221815"/>
                </a:solidFill>
                <a:latin typeface="Gill Sans Std Light" pitchFamily="18" charset="0"/>
                <a:cs typeface="Gill Sans Std Light" pitchFamily="18" charset="0"/>
              </a:rPr>
              <a:t>Mission</a:t>
            </a:r>
          </a:p>
          <a:p>
            <a:pPr>
              <a:lnSpc>
                <a:spcPts val="1000"/>
              </a:lnSpc>
            </a:pPr>
            <a:endParaRPr lang="en-US" altLang="zh-CN" dirty="0"/>
          </a:p>
          <a:p>
            <a:pPr>
              <a:lnSpc>
                <a:spcPts val="1000"/>
              </a:lnSpc>
            </a:pPr>
            <a:endParaRPr lang="en-US" altLang="zh-CN" dirty="0"/>
          </a:p>
          <a:p>
            <a:pPr>
              <a:lnSpc>
                <a:spcPts val="2000"/>
              </a:lnSpc>
              <a:tabLst>
                <a:tab pos="38100" algn="l"/>
              </a:tabLst>
            </a:pPr>
            <a:r>
              <a:rPr lang="en-US" altLang="zh-CN" sz="1100" dirty="0">
                <a:latin typeface="Arial" panose="020B0604020202020204" pitchFamily="34" charset="0"/>
                <a:cs typeface="Arial" panose="020B0604020202020204" pitchFamily="34" charset="0"/>
              </a:rPr>
              <a:t>GLOBRIDGE is composed of the word global and bridge, in connotation to providing resolutions to the presently prevailing issues of intermediaries as well as aiming to creating a platform to connect whomever, whenever and wherever without the limits of any restrictions. </a:t>
            </a:r>
          </a:p>
          <a:p>
            <a:pPr>
              <a:lnSpc>
                <a:spcPts val="2000"/>
              </a:lnSpc>
              <a:tabLst>
                <a:tab pos="38100" algn="l"/>
              </a:tabLst>
            </a:pPr>
            <a:endParaRPr lang="en-US" altLang="zh-CN" sz="1100" dirty="0">
              <a:latin typeface="Arial" panose="020B0604020202020204" pitchFamily="34" charset="0"/>
              <a:cs typeface="Arial" panose="020B0604020202020204" pitchFamily="34" charset="0"/>
            </a:endParaRPr>
          </a:p>
          <a:p>
            <a:pPr>
              <a:lnSpc>
                <a:spcPts val="2000"/>
              </a:lnSpc>
              <a:tabLst>
                <a:tab pos="38100" algn="l"/>
              </a:tabLst>
            </a:pPr>
            <a:r>
              <a:rPr lang="en-US" altLang="zh-CN" sz="1100" dirty="0">
                <a:latin typeface="Arial" panose="020B0604020202020204" pitchFamily="34" charset="0"/>
                <a:cs typeface="Arial" panose="020B0604020202020204" pitchFamily="34" charset="0"/>
              </a:rPr>
              <a:t>GLOBRIDGE not only pursues job searches of those between individuals and companies, but also plans to endorse various intermediary services including trades of Real-Estate, Used cars, as well as E-commerce. </a:t>
            </a:r>
          </a:p>
          <a:p>
            <a:pPr>
              <a:lnSpc>
                <a:spcPts val="2000"/>
              </a:lnSpc>
              <a:tabLst>
                <a:tab pos="38100" algn="l"/>
              </a:tabLst>
            </a:pPr>
            <a:endParaRPr lang="en-US" altLang="zh-CN" sz="1100" dirty="0">
              <a:latin typeface="Arial" panose="020B0604020202020204" pitchFamily="34" charset="0"/>
              <a:cs typeface="Arial" panose="020B0604020202020204" pitchFamily="34" charset="0"/>
            </a:endParaRPr>
          </a:p>
          <a:p>
            <a:pPr>
              <a:lnSpc>
                <a:spcPts val="2000"/>
              </a:lnSpc>
              <a:tabLst>
                <a:tab pos="38100" algn="l"/>
              </a:tabLst>
            </a:pPr>
            <a:r>
              <a:rPr lang="en-US" altLang="zh-CN" sz="1100" dirty="0">
                <a:latin typeface="Arial" panose="020B0604020202020204" pitchFamily="34" charset="0"/>
                <a:cs typeface="Arial" panose="020B0604020202020204" pitchFamily="34" charset="0"/>
              </a:rPr>
              <a:t>Moreover, GLOBRIDGE proposes a space which will incorporate all fields of B2B, C2C, C2B, as well as B2C, and with the utilization of blockchain based penalty system, reward system and a matching system, GLOBRIDGE promises a reliable intermediary system for all our users. </a:t>
            </a:r>
          </a:p>
          <a:p>
            <a:pPr>
              <a:lnSpc>
                <a:spcPts val="2000"/>
              </a:lnSpc>
              <a:tabLst>
                <a:tab pos="38100" algn="l"/>
              </a:tabLst>
            </a:pPr>
            <a:endParaRPr lang="en-US" altLang="zh-CN" sz="1100" dirty="0">
              <a:latin typeface="Arial" panose="020B0604020202020204" pitchFamily="34" charset="0"/>
              <a:cs typeface="Arial" panose="020B0604020202020204" pitchFamily="34" charset="0"/>
            </a:endParaRPr>
          </a:p>
          <a:p>
            <a:pPr>
              <a:lnSpc>
                <a:spcPts val="2000"/>
              </a:lnSpc>
              <a:tabLst>
                <a:tab pos="38100" algn="l"/>
              </a:tabLst>
            </a:pPr>
            <a:r>
              <a:rPr lang="en-US" altLang="zh-CN" sz="1100" dirty="0">
                <a:latin typeface="Arial" panose="020B0604020202020204" pitchFamily="34" charset="0"/>
                <a:cs typeface="Arial" panose="020B0604020202020204" pitchFamily="34" charset="0"/>
              </a:rPr>
              <a:t>GLOBRIDGE will become the forerunner of the global market with innovative and differentiated services.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object 2">
            <a:extLst>
              <a:ext uri="{FF2B5EF4-FFF2-40B4-BE49-F238E27FC236}">
                <a16:creationId xmlns:a16="http://schemas.microsoft.com/office/drawing/2014/main" id="{9035D7D8-5869-4056-9B47-3BD1A5709319}"/>
              </a:ext>
            </a:extLst>
          </p:cNvPr>
          <p:cNvGrpSpPr/>
          <p:nvPr/>
        </p:nvGrpSpPr>
        <p:grpSpPr>
          <a:xfrm>
            <a:off x="0" y="0"/>
            <a:ext cx="15119985" cy="10692003"/>
            <a:chOff x="0" y="0"/>
            <a:chExt cx="15119985" cy="10692003"/>
          </a:xfrm>
        </p:grpSpPr>
        <p:sp>
          <p:nvSpPr>
            <p:cNvPr id="24" name="object 3">
              <a:extLst>
                <a:ext uri="{FF2B5EF4-FFF2-40B4-BE49-F238E27FC236}">
                  <a16:creationId xmlns:a16="http://schemas.microsoft.com/office/drawing/2014/main" id="{D8B1C76E-991E-400C-9A9E-203003CFB807}"/>
                </a:ext>
              </a:extLst>
            </p:cNvPr>
            <p:cNvSpPr/>
            <p:nvPr/>
          </p:nvSpPr>
          <p:spPr>
            <a:xfrm>
              <a:off x="0" y="0"/>
              <a:ext cx="15119985" cy="10692003"/>
            </a:xfrm>
            <a:prstGeom prst="rect">
              <a:avLst/>
            </a:prstGeom>
            <a:blipFill>
              <a:blip r:embed="rId2" cstate="print"/>
              <a:stretch>
                <a:fillRect/>
              </a:stretch>
            </a:blipFill>
          </p:spPr>
          <p:txBody>
            <a:bodyPr wrap="square" lIns="0" tIns="0" rIns="0" bIns="0" rtlCol="0"/>
            <a:lstStyle/>
            <a:p>
              <a:endParaRPr/>
            </a:p>
          </p:txBody>
        </p:sp>
        <p:sp>
          <p:nvSpPr>
            <p:cNvPr id="25" name="object 4">
              <a:extLst>
                <a:ext uri="{FF2B5EF4-FFF2-40B4-BE49-F238E27FC236}">
                  <a16:creationId xmlns:a16="http://schemas.microsoft.com/office/drawing/2014/main" id="{93114F74-7ED0-4BB8-879D-2F17E49B6119}"/>
                </a:ext>
              </a:extLst>
            </p:cNvPr>
            <p:cNvSpPr/>
            <p:nvPr/>
          </p:nvSpPr>
          <p:spPr>
            <a:xfrm>
              <a:off x="10456862" y="6293089"/>
              <a:ext cx="4176395" cy="1961514"/>
            </a:xfrm>
            <a:custGeom>
              <a:avLst/>
              <a:gdLst/>
              <a:ahLst/>
              <a:cxnLst/>
              <a:rect l="l" t="t" r="r" b="b"/>
              <a:pathLst>
                <a:path w="4176394" h="1961515">
                  <a:moveTo>
                    <a:pt x="4176001" y="1566341"/>
                  </a:moveTo>
                  <a:lnTo>
                    <a:pt x="0" y="1566341"/>
                  </a:lnTo>
                  <a:lnTo>
                    <a:pt x="0" y="1961438"/>
                  </a:lnTo>
                  <a:lnTo>
                    <a:pt x="4176001" y="1961438"/>
                  </a:lnTo>
                  <a:lnTo>
                    <a:pt x="4176001" y="1566341"/>
                  </a:lnTo>
                  <a:close/>
                </a:path>
                <a:path w="4176394" h="1961515">
                  <a:moveTo>
                    <a:pt x="4176001" y="0"/>
                  </a:moveTo>
                  <a:lnTo>
                    <a:pt x="0" y="0"/>
                  </a:lnTo>
                  <a:lnTo>
                    <a:pt x="0" y="395109"/>
                  </a:lnTo>
                  <a:lnTo>
                    <a:pt x="4176001" y="395109"/>
                  </a:lnTo>
                  <a:lnTo>
                    <a:pt x="4176001" y="0"/>
                  </a:lnTo>
                  <a:close/>
                </a:path>
              </a:pathLst>
            </a:custGeom>
            <a:solidFill>
              <a:srgbClr val="FFFFFF">
                <a:alpha val="39999"/>
              </a:srgbClr>
            </a:solidFill>
          </p:spPr>
          <p:txBody>
            <a:bodyPr wrap="square" lIns="0" tIns="0" rIns="0" bIns="0" rtlCol="0"/>
            <a:lstStyle/>
            <a:p>
              <a:endParaRPr/>
            </a:p>
          </p:txBody>
        </p:sp>
      </p:grpSp>
      <p:sp>
        <p:nvSpPr>
          <p:cNvPr id="2" name="TextBox 1"/>
          <p:cNvSpPr txBox="1"/>
          <p:nvPr/>
        </p:nvSpPr>
        <p:spPr>
          <a:xfrm>
            <a:off x="8080692" y="2401031"/>
            <a:ext cx="1206500" cy="2387600"/>
          </a:xfrm>
          <a:prstGeom prst="rect">
            <a:avLst/>
          </a:prstGeom>
          <a:noFill/>
        </p:spPr>
        <p:txBody>
          <a:bodyPr wrap="none" lIns="0" tIns="0" rIns="0" rtlCol="0">
            <a:spAutoFit/>
          </a:bodyPr>
          <a:lstStyle/>
          <a:p>
            <a:pPr>
              <a:lnSpc>
                <a:spcPts val="2000"/>
              </a:lnSpc>
              <a:tabLst/>
            </a:pPr>
            <a:r>
              <a:rPr lang="en-US" altLang="zh-CN" sz="1698" dirty="0">
                <a:solidFill>
                  <a:srgbClr val="FFFFFF"/>
                </a:solidFill>
                <a:latin typeface="Gill Sans Std Light" pitchFamily="18" charset="0"/>
                <a:cs typeface="Gill Sans Std Light" pitchFamily="18" charset="0"/>
              </a:rPr>
              <a:t>Opportunity</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2800"/>
              </a:lnSpc>
              <a:tabLst/>
            </a:pPr>
            <a:r>
              <a:rPr lang="en-US" altLang="zh-CN" sz="1698" dirty="0">
                <a:solidFill>
                  <a:srgbClr val="FFFFFF"/>
                </a:solidFill>
                <a:latin typeface="Gill Sans Std Light" pitchFamily="18" charset="0"/>
                <a:cs typeface="Gill Sans Std Light" pitchFamily="18" charset="0"/>
              </a:rPr>
              <a:t>Problems</a:t>
            </a:r>
          </a:p>
        </p:txBody>
      </p:sp>
      <p:sp>
        <p:nvSpPr>
          <p:cNvPr id="3" name="TextBox 1"/>
          <p:cNvSpPr txBox="1"/>
          <p:nvPr/>
        </p:nvSpPr>
        <p:spPr>
          <a:xfrm>
            <a:off x="10456862" y="2401031"/>
            <a:ext cx="4126130" cy="3662541"/>
          </a:xfrm>
          <a:prstGeom prst="rect">
            <a:avLst/>
          </a:prstGeom>
          <a:noFill/>
        </p:spPr>
        <p:txBody>
          <a:bodyPr wrap="none" lIns="0" tIns="0" rIns="0" rtlCol="0">
            <a:spAutoFit/>
          </a:bodyPr>
          <a:lstStyle/>
          <a:p>
            <a:pPr>
              <a:lnSpc>
                <a:spcPts val="1300"/>
              </a:lnSpc>
              <a:tabLst/>
            </a:pPr>
            <a:r>
              <a:rPr lang="en-US" altLang="zh-CN" sz="1098" dirty="0">
                <a:solidFill>
                  <a:srgbClr val="FFFFFF"/>
                </a:solidFill>
                <a:latin typeface="Arial" pitchFamily="18" charset="0"/>
                <a:cs typeface="Arial" pitchFamily="18" charset="0"/>
              </a:rPr>
              <a:t>The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online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market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has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developed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laterally</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with</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advancement</a:t>
            </a:r>
          </a:p>
          <a:p>
            <a:pPr>
              <a:lnSpc>
                <a:spcPts val="1800"/>
              </a:lnSpc>
              <a:tabLst/>
            </a:pPr>
            <a:r>
              <a:rPr lang="en-US" altLang="zh-CN" sz="1098" dirty="0">
                <a:solidFill>
                  <a:srgbClr val="FFFFFF"/>
                </a:solidFill>
                <a:latin typeface="Arial" pitchFamily="18" charset="0"/>
                <a:cs typeface="Arial" pitchFamily="18" charset="0"/>
              </a:rPr>
              <a:t>of</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Internet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technology</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well</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online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transactions.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Conversely,</a:t>
            </a:r>
          </a:p>
          <a:p>
            <a:pPr>
              <a:lnSpc>
                <a:spcPts val="1800"/>
              </a:lnSpc>
              <a:tabLst/>
            </a:pPr>
            <a:r>
              <a:rPr lang="en-US" altLang="zh-CN" sz="1098" dirty="0">
                <a:solidFill>
                  <a:srgbClr val="FFFFFF"/>
                </a:solidFill>
                <a:latin typeface="Arial" pitchFamily="18" charset="0"/>
                <a:cs typeface="Arial" pitchFamily="18" charset="0"/>
              </a:rPr>
              <a:t>the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foremost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problem</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monopolization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and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enlargement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a:t>
            </a:r>
          </a:p>
          <a:p>
            <a:pPr>
              <a:lnSpc>
                <a:spcPts val="1800"/>
              </a:lnSpc>
              <a:tabLst/>
            </a:pPr>
            <a:r>
              <a:rPr lang="en-US" altLang="zh-CN" sz="1098" dirty="0">
                <a:solidFill>
                  <a:srgbClr val="FFFFFF"/>
                </a:solidFill>
                <a:latin typeface="Arial" pitchFamily="18" charset="0"/>
                <a:cs typeface="Arial" pitchFamily="18" charset="0"/>
              </a:rPr>
              <a:t>brokerage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platforms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in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online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market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remain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unresolved.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Thus,</a:t>
            </a:r>
          </a:p>
          <a:p>
            <a:pPr>
              <a:lnSpc>
                <a:spcPts val="1800"/>
              </a:lnSpc>
              <a:tabLst/>
            </a:pPr>
            <a:r>
              <a:rPr lang="en-US" altLang="zh-CN" sz="1098" dirty="0">
                <a:solidFill>
                  <a:srgbClr val="FFFFFF"/>
                </a:solidFill>
                <a:latin typeface="Arial" pitchFamily="18" charset="0"/>
                <a:cs typeface="Arial" pitchFamily="18" charset="0"/>
              </a:rPr>
              <a:t>GLOBRIDGE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will</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be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solution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to</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these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complications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through</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its</a:t>
            </a:r>
          </a:p>
          <a:p>
            <a:pPr>
              <a:lnSpc>
                <a:spcPts val="1800"/>
              </a:lnSpc>
              <a:tabLst/>
            </a:pPr>
            <a:r>
              <a:rPr lang="en-US" altLang="zh-CN" sz="1098" dirty="0">
                <a:solidFill>
                  <a:srgbClr val="FFFFFF"/>
                </a:solidFill>
                <a:latin typeface="Arial" pitchFamily="18" charset="0"/>
                <a:cs typeface="Arial" pitchFamily="18" charset="0"/>
              </a:rPr>
              <a:t>innovative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services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by</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continuously</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corresponding</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to</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its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supply</a:t>
            </a:r>
          </a:p>
          <a:p>
            <a:pPr>
              <a:lnSpc>
                <a:spcPts val="1800"/>
              </a:lnSpc>
              <a:tabLst/>
            </a:pPr>
            <a:r>
              <a:rPr lang="en-US" altLang="zh-CN" sz="1098" dirty="0">
                <a:solidFill>
                  <a:srgbClr val="FFFFFF"/>
                </a:solidFill>
                <a:latin typeface="Arial" pitchFamily="18" charset="0"/>
                <a:cs typeface="Arial" pitchFamily="18" charset="0"/>
              </a:rPr>
              <a:t>and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demand.</a:t>
            </a:r>
          </a:p>
          <a:p>
            <a:pPr>
              <a:lnSpc>
                <a:spcPts val="1800"/>
              </a:lnSpc>
              <a:tabLst/>
            </a:pPr>
            <a:endParaRPr lang="en-US" altLang="zh-CN" dirty="0"/>
          </a:p>
          <a:p>
            <a:pPr>
              <a:lnSpc>
                <a:spcPts val="1000"/>
              </a:lnSpc>
            </a:pPr>
            <a:endParaRPr lang="en-US" altLang="zh-CN" dirty="0"/>
          </a:p>
          <a:p>
            <a:pPr>
              <a:lnSpc>
                <a:spcPts val="1400"/>
              </a:lnSpc>
              <a:tabLst/>
            </a:pPr>
            <a:r>
              <a:rPr lang="en-US" altLang="zh-CN" sz="1098" dirty="0">
                <a:solidFill>
                  <a:srgbClr val="FFFFFF"/>
                </a:solidFill>
                <a:latin typeface="Arial" pitchFamily="18" charset="0"/>
                <a:cs typeface="Arial" pitchFamily="18" charset="0"/>
              </a:rPr>
              <a:t>Markets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where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buyers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and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sellers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transact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through</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platform</a:t>
            </a:r>
          </a:p>
          <a:p>
            <a:pPr>
              <a:lnSpc>
                <a:spcPts val="1800"/>
              </a:lnSpc>
              <a:tabLst/>
            </a:pPr>
            <a:r>
              <a:rPr lang="en-US" altLang="zh-CN" sz="1098" dirty="0">
                <a:solidFill>
                  <a:srgbClr val="FFFFFF"/>
                </a:solidFill>
                <a:latin typeface="Arial" pitchFamily="18" charset="0"/>
                <a:cs typeface="Arial" pitchFamily="18" charset="0"/>
              </a:rPr>
              <a:t>are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referred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to</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two-sided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markets.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Often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in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two-sided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markets,</a:t>
            </a:r>
          </a:p>
          <a:p>
            <a:pPr>
              <a:lnSpc>
                <a:spcPts val="1800"/>
              </a:lnSpc>
              <a:tabLst/>
            </a:pPr>
            <a:r>
              <a:rPr lang="en-US" altLang="zh-CN" sz="1098" dirty="0">
                <a:solidFill>
                  <a:srgbClr val="FFFFFF"/>
                </a:solidFill>
                <a:latin typeface="Arial" pitchFamily="18" charset="0"/>
                <a:cs typeface="Arial" pitchFamily="18" charset="0"/>
              </a:rPr>
              <a:t>intermediaries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are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found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who</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often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utilize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promotions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or</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service</a:t>
            </a:r>
          </a:p>
          <a:p>
            <a:pPr>
              <a:lnSpc>
                <a:spcPts val="1800"/>
              </a:lnSpc>
              <a:tabLst/>
            </a:pPr>
            <a:r>
              <a:rPr lang="en-US" altLang="zh-CN" sz="1098" dirty="0">
                <a:solidFill>
                  <a:srgbClr val="FFFFFF"/>
                </a:solidFill>
                <a:latin typeface="Arial" pitchFamily="18" charset="0"/>
                <a:cs typeface="Arial" pitchFamily="18" charset="0"/>
              </a:rPr>
              <a:t>polices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their</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early</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marketing</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strategies.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Nonetheless,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once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the</a:t>
            </a:r>
          </a:p>
          <a:p>
            <a:pPr>
              <a:lnSpc>
                <a:spcPts val="1300"/>
              </a:lnSpc>
              <a:tabLst>
                <a:tab pos="1600200" algn="l"/>
              </a:tabLst>
            </a:pPr>
            <a:r>
              <a:rPr lang="en-US" altLang="zh-CN" sz="1098" dirty="0">
                <a:solidFill>
                  <a:srgbClr val="FFFFFF"/>
                </a:solidFill>
                <a:latin typeface="Arial" pitchFamily="18" charset="0"/>
                <a:cs typeface="Arial" pitchFamily="18" charset="0"/>
              </a:rPr>
              <a:t>platform</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has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matured,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many</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cases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are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found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where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intermediaries</a:t>
            </a:r>
          </a:p>
          <a:p>
            <a:pPr>
              <a:lnSpc>
                <a:spcPts val="1800"/>
              </a:lnSpc>
              <a:tabLst>
                <a:tab pos="1600200" algn="l"/>
              </a:tabLst>
            </a:pPr>
            <a:r>
              <a:rPr lang="en-US" altLang="zh-CN" sz="1098" dirty="0">
                <a:solidFill>
                  <a:srgbClr val="FFFFFF"/>
                </a:solidFill>
                <a:latin typeface="Arial" pitchFamily="18" charset="0"/>
                <a:cs typeface="Arial" pitchFamily="18" charset="0"/>
              </a:rPr>
              <a:t>by</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stand</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to</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false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information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or</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high</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commission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fees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within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the</a:t>
            </a:r>
          </a:p>
          <a:p>
            <a:pPr>
              <a:lnSpc>
                <a:spcPts val="1800"/>
              </a:lnSpc>
              <a:tabLst>
                <a:tab pos="1600200" algn="l"/>
              </a:tabLst>
            </a:pPr>
            <a:r>
              <a:rPr lang="en-US" altLang="zh-CN" sz="1098" dirty="0">
                <a:solidFill>
                  <a:srgbClr val="FFFFFF"/>
                </a:solidFill>
                <a:latin typeface="Arial" pitchFamily="18" charset="0"/>
                <a:cs typeface="Arial" pitchFamily="18" charset="0"/>
              </a:rPr>
              <a:t>platform.</a:t>
            </a:r>
          </a:p>
          <a:p>
            <a:pPr>
              <a:lnSpc>
                <a:spcPts val="1800"/>
              </a:lnSpc>
              <a:tabLst/>
            </a:pPr>
            <a:endParaRPr lang="en-US" altLang="zh-CN" sz="1098" dirty="0">
              <a:solidFill>
                <a:srgbClr val="FFFFFF"/>
              </a:solidFill>
              <a:latin typeface="Arial" pitchFamily="18" charset="0"/>
              <a:cs typeface="Arial" pitchFamily="18" charset="0"/>
            </a:endParaRPr>
          </a:p>
        </p:txBody>
      </p:sp>
      <p:sp>
        <p:nvSpPr>
          <p:cNvPr id="5" name="TextBox 1"/>
          <p:cNvSpPr txBox="1"/>
          <p:nvPr/>
        </p:nvSpPr>
        <p:spPr>
          <a:xfrm>
            <a:off x="11056797" y="7033736"/>
            <a:ext cx="266700" cy="114300"/>
          </a:xfrm>
          <a:prstGeom prst="rect">
            <a:avLst/>
          </a:prstGeom>
          <a:noFill/>
        </p:spPr>
        <p:txBody>
          <a:bodyPr wrap="none" lIns="0" tIns="0" rIns="0" rtlCol="0">
            <a:spAutoFit/>
          </a:bodyPr>
          <a:lstStyle/>
          <a:p>
            <a:pPr>
              <a:lnSpc>
                <a:spcPts val="900"/>
              </a:lnSpc>
              <a:tabLst/>
            </a:pPr>
            <a:r>
              <a:rPr lang="en-US" altLang="zh-CN" sz="799" dirty="0">
                <a:solidFill>
                  <a:srgbClr val="FFFFFF"/>
                </a:solidFill>
                <a:latin typeface="Arial" pitchFamily="18" charset="0"/>
                <a:cs typeface="Arial" pitchFamily="18" charset="0"/>
              </a:rPr>
              <a:t>Major</a:t>
            </a:r>
          </a:p>
        </p:txBody>
      </p:sp>
      <p:sp>
        <p:nvSpPr>
          <p:cNvPr id="6" name="TextBox 1"/>
          <p:cNvSpPr txBox="1"/>
          <p:nvPr/>
        </p:nvSpPr>
        <p:spPr>
          <a:xfrm>
            <a:off x="13964288" y="7033736"/>
            <a:ext cx="266700" cy="114300"/>
          </a:xfrm>
          <a:prstGeom prst="rect">
            <a:avLst/>
          </a:prstGeom>
          <a:noFill/>
        </p:spPr>
        <p:txBody>
          <a:bodyPr wrap="none" lIns="0" tIns="0" rIns="0" rtlCol="0">
            <a:spAutoFit/>
          </a:bodyPr>
          <a:lstStyle/>
          <a:p>
            <a:pPr>
              <a:lnSpc>
                <a:spcPts val="900"/>
              </a:lnSpc>
              <a:tabLst/>
            </a:pPr>
            <a:r>
              <a:rPr lang="en-US" altLang="zh-CN" sz="799" dirty="0">
                <a:solidFill>
                  <a:srgbClr val="FFFFFF"/>
                </a:solidFill>
                <a:latin typeface="Arial" pitchFamily="18" charset="0"/>
                <a:cs typeface="Arial" pitchFamily="18" charset="0"/>
              </a:rPr>
              <a:t>Major</a:t>
            </a:r>
          </a:p>
        </p:txBody>
      </p:sp>
      <p:sp>
        <p:nvSpPr>
          <p:cNvPr id="7" name="TextBox 1"/>
          <p:cNvSpPr txBox="1"/>
          <p:nvPr/>
        </p:nvSpPr>
        <p:spPr>
          <a:xfrm>
            <a:off x="12422703" y="7033736"/>
            <a:ext cx="266700" cy="114300"/>
          </a:xfrm>
          <a:prstGeom prst="rect">
            <a:avLst/>
          </a:prstGeom>
          <a:noFill/>
        </p:spPr>
        <p:txBody>
          <a:bodyPr wrap="none" lIns="0" tIns="0" rIns="0" rtlCol="0">
            <a:spAutoFit/>
          </a:bodyPr>
          <a:lstStyle/>
          <a:p>
            <a:pPr>
              <a:lnSpc>
                <a:spcPts val="900"/>
              </a:lnSpc>
              <a:tabLst/>
            </a:pPr>
            <a:r>
              <a:rPr lang="en-US" altLang="zh-CN" sz="799" dirty="0">
                <a:solidFill>
                  <a:srgbClr val="FFFFFF"/>
                </a:solidFill>
                <a:latin typeface="Arial" pitchFamily="18" charset="0"/>
                <a:cs typeface="Arial" pitchFamily="18" charset="0"/>
              </a:rPr>
              <a:t>Minor</a:t>
            </a:r>
          </a:p>
        </p:txBody>
      </p:sp>
      <p:sp>
        <p:nvSpPr>
          <p:cNvPr id="8" name="TextBox 1"/>
          <p:cNvSpPr txBox="1"/>
          <p:nvPr/>
        </p:nvSpPr>
        <p:spPr>
          <a:xfrm>
            <a:off x="8026400" y="926306"/>
            <a:ext cx="1244600" cy="990600"/>
          </a:xfrm>
          <a:prstGeom prst="rect">
            <a:avLst/>
          </a:prstGeom>
          <a:noFill/>
        </p:spPr>
        <p:txBody>
          <a:bodyPr wrap="none" lIns="0" tIns="0" rIns="0" rtlCol="0">
            <a:spAutoFit/>
          </a:bodyPr>
          <a:lstStyle/>
          <a:p>
            <a:pPr>
              <a:lnSpc>
                <a:spcPts val="3600"/>
              </a:lnSpc>
              <a:tabLst/>
            </a:pPr>
            <a:r>
              <a:rPr lang="en-US" altLang="zh-CN" sz="2996" dirty="0">
                <a:solidFill>
                  <a:srgbClr val="FFFFFF"/>
                </a:solidFill>
                <a:latin typeface="Gill Sans Std Light" pitchFamily="18" charset="0"/>
                <a:cs typeface="Gill Sans Std Light" pitchFamily="18" charset="0"/>
              </a:rPr>
              <a:t>Market</a:t>
            </a:r>
          </a:p>
          <a:p>
            <a:pPr>
              <a:lnSpc>
                <a:spcPts val="4100"/>
              </a:lnSpc>
              <a:tabLst/>
            </a:pPr>
            <a:r>
              <a:rPr lang="en-US" altLang="zh-CN" sz="2996" dirty="0">
                <a:solidFill>
                  <a:srgbClr val="FFFFFF"/>
                </a:solidFill>
                <a:latin typeface="Gill Sans Std Light" pitchFamily="18" charset="0"/>
                <a:cs typeface="Gill Sans Std Light" pitchFamily="18" charset="0"/>
              </a:rPr>
              <a:t>Insight</a:t>
            </a:r>
          </a:p>
        </p:txBody>
      </p:sp>
      <p:sp>
        <p:nvSpPr>
          <p:cNvPr id="9" name="TextBox 1"/>
          <p:cNvSpPr txBox="1"/>
          <p:nvPr/>
        </p:nvSpPr>
        <p:spPr>
          <a:xfrm>
            <a:off x="10912475" y="7186136"/>
            <a:ext cx="555345" cy="264175"/>
          </a:xfrm>
          <a:prstGeom prst="rect">
            <a:avLst/>
          </a:prstGeom>
          <a:noFill/>
        </p:spPr>
        <p:txBody>
          <a:bodyPr wrap="none" lIns="0" tIns="0" rIns="0" rtlCol="0">
            <a:spAutoFit/>
          </a:bodyPr>
          <a:lstStyle/>
          <a:p>
            <a:pPr>
              <a:lnSpc>
                <a:spcPts val="1700"/>
              </a:lnSpc>
              <a:tabLst>
                <a:tab pos="76200" algn="l"/>
                <a:tab pos="152400" algn="l"/>
              </a:tabLst>
            </a:pPr>
            <a:r>
              <a:rPr lang="en-US" altLang="zh-CN" sz="1600" b="1">
                <a:solidFill>
                  <a:srgbClr val="FFFFFF"/>
                </a:solidFill>
                <a:latin typeface="Gill Sans Std Light" pitchFamily="18" charset="0"/>
                <a:cs typeface="Gill Sans Std Light" pitchFamily="18" charset="0"/>
              </a:rPr>
              <a:t>Sellers</a:t>
            </a:r>
            <a:endParaRPr lang="en-US" altLang="zh-CN" sz="1600" b="1" dirty="0">
              <a:solidFill>
                <a:srgbClr val="FFFFFF"/>
              </a:solidFill>
              <a:latin typeface="Gill Sans Std Light" pitchFamily="18" charset="0"/>
              <a:cs typeface="Gill Sans Std Light" pitchFamily="18" charset="0"/>
            </a:endParaRPr>
          </a:p>
        </p:txBody>
      </p:sp>
      <p:sp>
        <p:nvSpPr>
          <p:cNvPr id="10" name="TextBox 1"/>
          <p:cNvSpPr txBox="1"/>
          <p:nvPr/>
        </p:nvSpPr>
        <p:spPr>
          <a:xfrm>
            <a:off x="13625201" y="7186136"/>
            <a:ext cx="944874" cy="264175"/>
          </a:xfrm>
          <a:prstGeom prst="rect">
            <a:avLst/>
          </a:prstGeom>
          <a:noFill/>
        </p:spPr>
        <p:txBody>
          <a:bodyPr wrap="none" lIns="0" tIns="0" rIns="0" rtlCol="0">
            <a:spAutoFit/>
          </a:bodyPr>
          <a:lstStyle/>
          <a:p>
            <a:pPr>
              <a:lnSpc>
                <a:spcPts val="1700"/>
              </a:lnSpc>
              <a:tabLst>
                <a:tab pos="139700" algn="l"/>
                <a:tab pos="342900" algn="l"/>
              </a:tabLst>
            </a:pPr>
            <a:r>
              <a:rPr lang="en-US" altLang="zh-CN" sz="1600" b="1">
                <a:solidFill>
                  <a:srgbClr val="FFFFFF"/>
                </a:solidFill>
                <a:latin typeface="Gill Sans Std Light" pitchFamily="18" charset="0"/>
                <a:cs typeface="Gill Sans Std Light" pitchFamily="18" charset="0"/>
              </a:rPr>
              <a:t>Consumers</a:t>
            </a:r>
            <a:endParaRPr lang="en-US" altLang="zh-CN" sz="1600" b="1" dirty="0">
              <a:solidFill>
                <a:srgbClr val="FFFFFF"/>
              </a:solidFill>
              <a:latin typeface="Gill Sans Std Light" pitchFamily="18" charset="0"/>
              <a:cs typeface="Gill Sans Std Light" pitchFamily="18" charset="0"/>
            </a:endParaRPr>
          </a:p>
        </p:txBody>
      </p:sp>
      <p:sp>
        <p:nvSpPr>
          <p:cNvPr id="11" name="TextBox 1"/>
          <p:cNvSpPr txBox="1"/>
          <p:nvPr/>
        </p:nvSpPr>
        <p:spPr>
          <a:xfrm>
            <a:off x="12174539" y="7186136"/>
            <a:ext cx="763029" cy="195375"/>
          </a:xfrm>
          <a:prstGeom prst="rect">
            <a:avLst/>
          </a:prstGeom>
          <a:noFill/>
        </p:spPr>
        <p:txBody>
          <a:bodyPr wrap="none" lIns="0" tIns="0" rIns="0" rtlCol="0">
            <a:spAutoFit/>
          </a:bodyPr>
          <a:lstStyle/>
          <a:p>
            <a:pPr>
              <a:lnSpc>
                <a:spcPts val="1200"/>
              </a:lnSpc>
              <a:tabLst>
                <a:tab pos="393700" algn="l"/>
                <a:tab pos="571500" algn="l"/>
                <a:tab pos="876300" algn="l"/>
              </a:tabLst>
            </a:pPr>
            <a:r>
              <a:rPr lang="en-US" altLang="zh-CN" sz="998">
                <a:solidFill>
                  <a:srgbClr val="FFFFFF"/>
                </a:solidFill>
                <a:latin typeface="Gill Sans Std Light" pitchFamily="18" charset="0"/>
                <a:cs typeface="Gill Sans Std Light" pitchFamily="18" charset="0"/>
              </a:rPr>
              <a:t>Intermediaries</a:t>
            </a:r>
            <a:endParaRPr lang="en-US" altLang="zh-CN" sz="998" dirty="0">
              <a:solidFill>
                <a:srgbClr val="FFFFFF"/>
              </a:solidFill>
              <a:latin typeface="Gill Sans Std Light" pitchFamily="18" charset="0"/>
              <a:cs typeface="Gill Sans Std Light" pitchFamily="18" charset="0"/>
            </a:endParaRPr>
          </a:p>
        </p:txBody>
      </p:sp>
      <p:sp>
        <p:nvSpPr>
          <p:cNvPr id="12" name="TextBox 1"/>
          <p:cNvSpPr txBox="1"/>
          <p:nvPr/>
        </p:nvSpPr>
        <p:spPr>
          <a:xfrm>
            <a:off x="14439900" y="10033000"/>
            <a:ext cx="152400" cy="177800"/>
          </a:xfrm>
          <a:prstGeom prst="rect">
            <a:avLst/>
          </a:prstGeom>
          <a:noFill/>
        </p:spPr>
        <p:txBody>
          <a:bodyPr wrap="none" lIns="0" tIns="0" rIns="0" rtlCol="0">
            <a:spAutoFit/>
          </a:bodyPr>
          <a:lstStyle/>
          <a:p>
            <a:pPr>
              <a:lnSpc>
                <a:spcPts val="1400"/>
              </a:lnSpc>
              <a:tabLst/>
            </a:pPr>
            <a:r>
              <a:rPr lang="en-US" altLang="zh-CN" sz="1098" dirty="0">
                <a:solidFill>
                  <a:srgbClr val="FFFFFF"/>
                </a:solidFill>
                <a:latin typeface="Arial" pitchFamily="18" charset="0"/>
                <a:cs typeface="Arial" pitchFamily="18" charset="0"/>
              </a:rPr>
              <a:t>04</a:t>
            </a:r>
          </a:p>
        </p:txBody>
      </p:sp>
      <p:sp>
        <p:nvSpPr>
          <p:cNvPr id="13" name="TextBox 1"/>
          <p:cNvSpPr txBox="1"/>
          <p:nvPr/>
        </p:nvSpPr>
        <p:spPr>
          <a:xfrm>
            <a:off x="1206500" y="4699000"/>
            <a:ext cx="1282700" cy="1054100"/>
          </a:xfrm>
          <a:prstGeom prst="rect">
            <a:avLst/>
          </a:prstGeom>
          <a:noFill/>
        </p:spPr>
        <p:txBody>
          <a:bodyPr wrap="none" lIns="0" tIns="0" rIns="0" rtlCol="0">
            <a:spAutoFit/>
          </a:bodyPr>
          <a:lstStyle/>
          <a:p>
            <a:pPr>
              <a:lnSpc>
                <a:spcPts val="8300"/>
              </a:lnSpc>
              <a:tabLst/>
            </a:pPr>
            <a:r>
              <a:rPr lang="en-US" altLang="zh-CN" sz="6992" dirty="0">
                <a:solidFill>
                  <a:srgbClr val="FFFFFF"/>
                </a:solidFill>
                <a:latin typeface="Arial" pitchFamily="18" charset="0"/>
                <a:cs typeface="Arial" pitchFamily="18" charset="0"/>
              </a:rPr>
              <a:t>111</a:t>
            </a:r>
          </a:p>
        </p:txBody>
      </p:sp>
      <p:sp>
        <p:nvSpPr>
          <p:cNvPr id="14" name="TextBox 1"/>
          <p:cNvSpPr txBox="1"/>
          <p:nvPr/>
        </p:nvSpPr>
        <p:spPr>
          <a:xfrm>
            <a:off x="2705100" y="4851400"/>
            <a:ext cx="1092200" cy="711200"/>
          </a:xfrm>
          <a:prstGeom prst="rect">
            <a:avLst/>
          </a:prstGeom>
          <a:noFill/>
        </p:spPr>
        <p:txBody>
          <a:bodyPr wrap="none" lIns="0" tIns="0" rIns="0" rtlCol="0">
            <a:spAutoFit/>
          </a:bodyPr>
          <a:lstStyle/>
          <a:p>
            <a:pPr>
              <a:lnSpc>
                <a:spcPts val="1700"/>
              </a:lnSpc>
              <a:tabLst/>
            </a:pPr>
            <a:r>
              <a:rPr lang="en-US" altLang="zh-CN" sz="1398" dirty="0">
                <a:solidFill>
                  <a:srgbClr val="FFFFFF"/>
                </a:solidFill>
                <a:latin typeface="Gill Sans Std Light" pitchFamily="18" charset="0"/>
                <a:cs typeface="Gill Sans Std Light" pitchFamily="18" charset="0"/>
              </a:rPr>
              <a:t>Total</a:t>
            </a:r>
            <a:r>
              <a:rPr lang="en-US" altLang="zh-CN" sz="1398" dirty="0">
                <a:latin typeface="Times New Roman" pitchFamily="18" charset="0"/>
                <a:cs typeface="Times New Roman" pitchFamily="18" charset="0"/>
              </a:rPr>
              <a:t> </a:t>
            </a:r>
            <a:r>
              <a:rPr lang="en-US" altLang="zh-CN" sz="1398" dirty="0">
                <a:solidFill>
                  <a:srgbClr val="FFFFFF"/>
                </a:solidFill>
                <a:latin typeface="Gill Sans Std Light" pitchFamily="18" charset="0"/>
                <a:cs typeface="Gill Sans Std Light" pitchFamily="18" charset="0"/>
              </a:rPr>
              <a:t>Size</a:t>
            </a:r>
            <a:r>
              <a:rPr lang="en-US" altLang="zh-CN" sz="1398" dirty="0">
                <a:latin typeface="Times New Roman" pitchFamily="18" charset="0"/>
                <a:cs typeface="Times New Roman" pitchFamily="18" charset="0"/>
              </a:rPr>
              <a:t> </a:t>
            </a:r>
            <a:r>
              <a:rPr lang="en-US" altLang="zh-CN" sz="1398" dirty="0">
                <a:solidFill>
                  <a:srgbClr val="FFFFFF"/>
                </a:solidFill>
                <a:latin typeface="Gill Sans Std Light" pitchFamily="18" charset="0"/>
                <a:cs typeface="Gill Sans Std Light" pitchFamily="18" charset="0"/>
              </a:rPr>
              <a:t>of</a:t>
            </a:r>
          </a:p>
          <a:p>
            <a:pPr>
              <a:lnSpc>
                <a:spcPts val="1900"/>
              </a:lnSpc>
              <a:tabLst/>
            </a:pPr>
            <a:r>
              <a:rPr lang="en-US" altLang="zh-CN" sz="1398" dirty="0">
                <a:solidFill>
                  <a:srgbClr val="FFFFFF"/>
                </a:solidFill>
                <a:latin typeface="Gill Sans Std Light" pitchFamily="18" charset="0"/>
                <a:cs typeface="Gill Sans Std Light" pitchFamily="18" charset="0"/>
              </a:rPr>
              <a:t>E-Commerce</a:t>
            </a:r>
          </a:p>
          <a:p>
            <a:pPr>
              <a:lnSpc>
                <a:spcPts val="1800"/>
              </a:lnSpc>
              <a:tabLst/>
            </a:pPr>
            <a:r>
              <a:rPr lang="en-US" altLang="zh-CN" sz="998" dirty="0">
                <a:solidFill>
                  <a:srgbClr val="FFFFFF"/>
                </a:solidFill>
                <a:latin typeface="Arial" pitchFamily="18" charset="0"/>
                <a:cs typeface="Arial" pitchFamily="18" charset="0"/>
              </a:rPr>
              <a:t>Trillion</a:t>
            </a:r>
            <a:r>
              <a:rPr lang="en-US" altLang="zh-CN" sz="998" dirty="0">
                <a:latin typeface="Times New Roman" pitchFamily="18" charset="0"/>
                <a:cs typeface="Times New Roman" pitchFamily="18" charset="0"/>
              </a:rPr>
              <a:t> </a:t>
            </a:r>
            <a:r>
              <a:rPr lang="en-US" altLang="zh-CN" sz="998" dirty="0">
                <a:solidFill>
                  <a:srgbClr val="FFFFFF"/>
                </a:solidFill>
                <a:latin typeface="Arial" pitchFamily="18" charset="0"/>
                <a:cs typeface="Arial" pitchFamily="18" charset="0"/>
              </a:rPr>
              <a:t>Won</a:t>
            </a:r>
          </a:p>
        </p:txBody>
      </p:sp>
      <p:sp>
        <p:nvSpPr>
          <p:cNvPr id="15" name="TextBox 1"/>
          <p:cNvSpPr txBox="1"/>
          <p:nvPr/>
        </p:nvSpPr>
        <p:spPr>
          <a:xfrm>
            <a:off x="4330700" y="1257300"/>
            <a:ext cx="495300" cy="977900"/>
          </a:xfrm>
          <a:prstGeom prst="rect">
            <a:avLst/>
          </a:prstGeom>
          <a:noFill/>
        </p:spPr>
        <p:txBody>
          <a:bodyPr wrap="none" lIns="0" tIns="0" rIns="0" rtlCol="0">
            <a:spAutoFit/>
          </a:bodyPr>
          <a:lstStyle/>
          <a:p>
            <a:pPr>
              <a:lnSpc>
                <a:spcPts val="7700"/>
              </a:lnSpc>
              <a:tabLst/>
            </a:pPr>
            <a:r>
              <a:rPr lang="en-US" altLang="zh-CN" sz="6493" dirty="0">
                <a:solidFill>
                  <a:srgbClr val="FFFFFF"/>
                </a:solidFill>
                <a:latin typeface="Arial" pitchFamily="18" charset="0"/>
                <a:cs typeface="Arial" pitchFamily="18" charset="0"/>
              </a:rPr>
              <a:t>6</a:t>
            </a:r>
          </a:p>
        </p:txBody>
      </p:sp>
      <p:sp>
        <p:nvSpPr>
          <p:cNvPr id="16" name="TextBox 1"/>
          <p:cNvSpPr txBox="1"/>
          <p:nvPr/>
        </p:nvSpPr>
        <p:spPr>
          <a:xfrm>
            <a:off x="4940300" y="1371600"/>
            <a:ext cx="1549400" cy="685800"/>
          </a:xfrm>
          <a:prstGeom prst="rect">
            <a:avLst/>
          </a:prstGeom>
          <a:noFill/>
        </p:spPr>
        <p:txBody>
          <a:bodyPr wrap="none" lIns="0" tIns="0" rIns="0" rtlCol="0">
            <a:spAutoFit/>
          </a:bodyPr>
          <a:lstStyle/>
          <a:p>
            <a:pPr>
              <a:lnSpc>
                <a:spcPts val="1700"/>
              </a:lnSpc>
              <a:tabLst/>
            </a:pPr>
            <a:r>
              <a:rPr lang="en-US" altLang="zh-CN" sz="1398" dirty="0">
                <a:solidFill>
                  <a:srgbClr val="FFFFFF"/>
                </a:solidFill>
                <a:latin typeface="Gill Sans Std Light" pitchFamily="18" charset="0"/>
                <a:cs typeface="Gill Sans Std Light" pitchFamily="18" charset="0"/>
              </a:rPr>
              <a:t>Real</a:t>
            </a:r>
            <a:r>
              <a:rPr lang="en-US" altLang="zh-CN" sz="1398" dirty="0">
                <a:latin typeface="Times New Roman" pitchFamily="18" charset="0"/>
                <a:cs typeface="Times New Roman" pitchFamily="18" charset="0"/>
              </a:rPr>
              <a:t> </a:t>
            </a:r>
            <a:r>
              <a:rPr lang="en-US" altLang="zh-CN" sz="1398" dirty="0">
                <a:solidFill>
                  <a:srgbClr val="FFFFFF"/>
                </a:solidFill>
                <a:latin typeface="Gill Sans Std Light" pitchFamily="18" charset="0"/>
                <a:cs typeface="Gill Sans Std Light" pitchFamily="18" charset="0"/>
              </a:rPr>
              <a:t>Estate</a:t>
            </a:r>
          </a:p>
          <a:p>
            <a:pPr>
              <a:lnSpc>
                <a:spcPts val="1900"/>
              </a:lnSpc>
              <a:tabLst/>
            </a:pPr>
            <a:r>
              <a:rPr lang="en-US" altLang="zh-CN" sz="1398" dirty="0">
                <a:solidFill>
                  <a:srgbClr val="FFFFFF"/>
                </a:solidFill>
                <a:latin typeface="Gill Sans Std Light" pitchFamily="18" charset="0"/>
                <a:cs typeface="Gill Sans Std Light" pitchFamily="18" charset="0"/>
              </a:rPr>
              <a:t>Agency</a:t>
            </a:r>
            <a:r>
              <a:rPr lang="en-US" altLang="zh-CN" sz="1398" dirty="0">
                <a:latin typeface="Times New Roman" pitchFamily="18" charset="0"/>
                <a:cs typeface="Times New Roman" pitchFamily="18" charset="0"/>
              </a:rPr>
              <a:t> </a:t>
            </a:r>
            <a:r>
              <a:rPr lang="en-US" altLang="zh-CN" sz="1398" dirty="0">
                <a:solidFill>
                  <a:srgbClr val="FFFFFF"/>
                </a:solidFill>
                <a:latin typeface="Gill Sans Std Light" pitchFamily="18" charset="0"/>
                <a:cs typeface="Gill Sans Std Light" pitchFamily="18" charset="0"/>
              </a:rPr>
              <a:t>Trade</a:t>
            </a:r>
            <a:r>
              <a:rPr lang="en-US" altLang="zh-CN" sz="1398" dirty="0">
                <a:latin typeface="Times New Roman" pitchFamily="18" charset="0"/>
                <a:cs typeface="Times New Roman" pitchFamily="18" charset="0"/>
              </a:rPr>
              <a:t> </a:t>
            </a:r>
            <a:r>
              <a:rPr lang="en-US" altLang="zh-CN" sz="1398" dirty="0">
                <a:solidFill>
                  <a:srgbClr val="FFFFFF"/>
                </a:solidFill>
                <a:latin typeface="Gill Sans Std Light" pitchFamily="18" charset="0"/>
                <a:cs typeface="Gill Sans Std Light" pitchFamily="18" charset="0"/>
              </a:rPr>
              <a:t>Deal</a:t>
            </a:r>
          </a:p>
          <a:p>
            <a:pPr>
              <a:lnSpc>
                <a:spcPts val="1600"/>
              </a:lnSpc>
              <a:tabLst/>
            </a:pPr>
            <a:r>
              <a:rPr lang="en-US" altLang="zh-CN" sz="998" dirty="0">
                <a:solidFill>
                  <a:srgbClr val="FFFFFF"/>
                </a:solidFill>
                <a:latin typeface="Arial" pitchFamily="18" charset="0"/>
                <a:cs typeface="Arial" pitchFamily="18" charset="0"/>
              </a:rPr>
              <a:t>Trillion</a:t>
            </a:r>
            <a:r>
              <a:rPr lang="en-US" altLang="zh-CN" sz="998" dirty="0">
                <a:latin typeface="Times New Roman" pitchFamily="18" charset="0"/>
                <a:cs typeface="Times New Roman" pitchFamily="18" charset="0"/>
              </a:rPr>
              <a:t> </a:t>
            </a:r>
            <a:r>
              <a:rPr lang="en-US" altLang="zh-CN" sz="998" dirty="0">
                <a:solidFill>
                  <a:srgbClr val="FFFFFF"/>
                </a:solidFill>
                <a:latin typeface="Arial" pitchFamily="18" charset="0"/>
                <a:cs typeface="Arial" pitchFamily="18" charset="0"/>
              </a:rPr>
              <a:t>Won</a:t>
            </a:r>
          </a:p>
        </p:txBody>
      </p:sp>
      <p:sp>
        <p:nvSpPr>
          <p:cNvPr id="17" name="TextBox 1"/>
          <p:cNvSpPr txBox="1"/>
          <p:nvPr/>
        </p:nvSpPr>
        <p:spPr>
          <a:xfrm>
            <a:off x="4724400" y="8026400"/>
            <a:ext cx="469900" cy="977900"/>
          </a:xfrm>
          <a:prstGeom prst="rect">
            <a:avLst/>
          </a:prstGeom>
          <a:noFill/>
        </p:spPr>
        <p:txBody>
          <a:bodyPr wrap="none" lIns="0" tIns="0" rIns="0" rtlCol="0">
            <a:spAutoFit/>
          </a:bodyPr>
          <a:lstStyle/>
          <a:p>
            <a:pPr>
              <a:lnSpc>
                <a:spcPts val="7700"/>
              </a:lnSpc>
              <a:tabLst/>
            </a:pPr>
            <a:r>
              <a:rPr lang="en-US" altLang="zh-CN" sz="6493" dirty="0">
                <a:solidFill>
                  <a:srgbClr val="FFFFFF"/>
                </a:solidFill>
                <a:latin typeface="Arial" pitchFamily="18" charset="0"/>
                <a:cs typeface="Arial" pitchFamily="18" charset="0"/>
              </a:rPr>
              <a:t>5</a:t>
            </a:r>
          </a:p>
        </p:txBody>
      </p:sp>
      <p:sp>
        <p:nvSpPr>
          <p:cNvPr id="18" name="TextBox 1"/>
          <p:cNvSpPr txBox="1"/>
          <p:nvPr/>
        </p:nvSpPr>
        <p:spPr>
          <a:xfrm>
            <a:off x="5372100" y="8153400"/>
            <a:ext cx="1066800" cy="660400"/>
          </a:xfrm>
          <a:prstGeom prst="rect">
            <a:avLst/>
          </a:prstGeom>
          <a:noFill/>
        </p:spPr>
        <p:txBody>
          <a:bodyPr wrap="none" lIns="0" tIns="0" rIns="0" rtlCol="0">
            <a:spAutoFit/>
          </a:bodyPr>
          <a:lstStyle/>
          <a:p>
            <a:pPr>
              <a:lnSpc>
                <a:spcPts val="1700"/>
              </a:lnSpc>
              <a:tabLst/>
            </a:pPr>
            <a:r>
              <a:rPr lang="en-US" altLang="zh-CN" sz="1398" dirty="0">
                <a:solidFill>
                  <a:srgbClr val="FFFFFF"/>
                </a:solidFill>
                <a:latin typeface="Gill Sans Std Light" pitchFamily="18" charset="0"/>
                <a:cs typeface="Gill Sans Std Light" pitchFamily="18" charset="0"/>
              </a:rPr>
              <a:t>Employment</a:t>
            </a:r>
          </a:p>
          <a:p>
            <a:pPr>
              <a:lnSpc>
                <a:spcPts val="1900"/>
              </a:lnSpc>
              <a:tabLst/>
            </a:pPr>
            <a:r>
              <a:rPr lang="en-US" altLang="zh-CN" sz="1398" dirty="0">
                <a:solidFill>
                  <a:srgbClr val="FFFFFF"/>
                </a:solidFill>
                <a:latin typeface="Gill Sans Std Light" pitchFamily="18" charset="0"/>
                <a:cs typeface="Gill Sans Std Light" pitchFamily="18" charset="0"/>
              </a:rPr>
              <a:t>Market</a:t>
            </a:r>
          </a:p>
          <a:p>
            <a:pPr>
              <a:lnSpc>
                <a:spcPts val="1500"/>
              </a:lnSpc>
              <a:tabLst/>
            </a:pPr>
            <a:r>
              <a:rPr lang="en-US" altLang="zh-CN" sz="998" dirty="0">
                <a:solidFill>
                  <a:srgbClr val="FFFFFF"/>
                </a:solidFill>
                <a:latin typeface="Arial" pitchFamily="18" charset="0"/>
                <a:cs typeface="Arial" pitchFamily="18" charset="0"/>
              </a:rPr>
              <a:t>Trillion</a:t>
            </a:r>
            <a:r>
              <a:rPr lang="en-US" altLang="zh-CN" sz="998" dirty="0">
                <a:latin typeface="Times New Roman" pitchFamily="18" charset="0"/>
                <a:cs typeface="Times New Roman" pitchFamily="18" charset="0"/>
              </a:rPr>
              <a:t> </a:t>
            </a:r>
            <a:r>
              <a:rPr lang="en-US" altLang="zh-CN" sz="998" dirty="0">
                <a:solidFill>
                  <a:srgbClr val="FFFFFF"/>
                </a:solidFill>
                <a:latin typeface="Arial" pitchFamily="18" charset="0"/>
                <a:cs typeface="Arial" pitchFamily="18" charset="0"/>
              </a:rPr>
              <a:t>Won</a:t>
            </a:r>
          </a:p>
        </p:txBody>
      </p:sp>
      <p:sp>
        <p:nvSpPr>
          <p:cNvPr id="19" name="TextBox 1"/>
          <p:cNvSpPr txBox="1"/>
          <p:nvPr/>
        </p:nvSpPr>
        <p:spPr>
          <a:xfrm>
            <a:off x="1993900" y="8763000"/>
            <a:ext cx="838200" cy="596900"/>
          </a:xfrm>
          <a:prstGeom prst="rect">
            <a:avLst/>
          </a:prstGeom>
          <a:noFill/>
        </p:spPr>
        <p:txBody>
          <a:bodyPr wrap="none" lIns="0" tIns="0" rIns="0" rtlCol="0">
            <a:spAutoFit/>
          </a:bodyPr>
          <a:lstStyle/>
          <a:p>
            <a:pPr>
              <a:lnSpc>
                <a:spcPts val="4700"/>
              </a:lnSpc>
              <a:tabLst/>
            </a:pPr>
            <a:r>
              <a:rPr lang="en-US" altLang="zh-CN" sz="3995" dirty="0">
                <a:solidFill>
                  <a:srgbClr val="FFFFFF"/>
                </a:solidFill>
                <a:latin typeface="Arial" pitchFamily="18" charset="0"/>
                <a:cs typeface="Arial" pitchFamily="18" charset="0"/>
              </a:rPr>
              <a:t>110</a:t>
            </a:r>
          </a:p>
        </p:txBody>
      </p:sp>
      <p:sp>
        <p:nvSpPr>
          <p:cNvPr id="20" name="TextBox 1"/>
          <p:cNvSpPr txBox="1"/>
          <p:nvPr/>
        </p:nvSpPr>
        <p:spPr>
          <a:xfrm>
            <a:off x="2946400" y="8839200"/>
            <a:ext cx="1270000" cy="431800"/>
          </a:xfrm>
          <a:prstGeom prst="rect">
            <a:avLst/>
          </a:prstGeom>
          <a:noFill/>
        </p:spPr>
        <p:txBody>
          <a:bodyPr wrap="none" lIns="0" tIns="0" rIns="0" rtlCol="0">
            <a:spAutoFit/>
          </a:bodyPr>
          <a:lstStyle/>
          <a:p>
            <a:pPr>
              <a:lnSpc>
                <a:spcPts val="1700"/>
              </a:lnSpc>
              <a:tabLst/>
            </a:pPr>
            <a:r>
              <a:rPr lang="en-US" altLang="zh-CN" sz="1398" dirty="0">
                <a:solidFill>
                  <a:srgbClr val="FFFFFF"/>
                </a:solidFill>
                <a:latin typeface="Gill Sans Std Light" pitchFamily="18" charset="0"/>
                <a:cs typeface="Gill Sans Std Light" pitchFamily="18" charset="0"/>
              </a:rPr>
              <a:t>Used</a:t>
            </a:r>
            <a:r>
              <a:rPr lang="en-US" altLang="zh-CN" sz="1398" dirty="0">
                <a:latin typeface="Times New Roman" pitchFamily="18" charset="0"/>
                <a:cs typeface="Times New Roman" pitchFamily="18" charset="0"/>
              </a:rPr>
              <a:t> </a:t>
            </a:r>
            <a:r>
              <a:rPr lang="en-US" altLang="zh-CN" sz="1398" dirty="0">
                <a:solidFill>
                  <a:srgbClr val="FFFFFF"/>
                </a:solidFill>
                <a:latin typeface="Gill Sans Std Light" pitchFamily="18" charset="0"/>
                <a:cs typeface="Gill Sans Std Light" pitchFamily="18" charset="0"/>
              </a:rPr>
              <a:t>Car</a:t>
            </a:r>
            <a:r>
              <a:rPr lang="en-US" altLang="zh-CN" sz="1398" dirty="0">
                <a:latin typeface="Times New Roman" pitchFamily="18" charset="0"/>
                <a:cs typeface="Times New Roman" pitchFamily="18" charset="0"/>
              </a:rPr>
              <a:t> </a:t>
            </a:r>
            <a:r>
              <a:rPr lang="en-US" altLang="zh-CN" sz="1398" dirty="0">
                <a:solidFill>
                  <a:srgbClr val="FFFFFF"/>
                </a:solidFill>
                <a:latin typeface="Gill Sans Std Light" pitchFamily="18" charset="0"/>
                <a:cs typeface="Gill Sans Std Light" pitchFamily="18" charset="0"/>
              </a:rPr>
              <a:t>Sales</a:t>
            </a:r>
          </a:p>
          <a:p>
            <a:pPr>
              <a:lnSpc>
                <a:spcPts val="1600"/>
              </a:lnSpc>
              <a:tabLst/>
            </a:pPr>
            <a:r>
              <a:rPr lang="en-US" altLang="zh-CN" sz="998" dirty="0">
                <a:solidFill>
                  <a:srgbClr val="FFFFFF"/>
                </a:solidFill>
                <a:latin typeface="Arial" pitchFamily="18" charset="0"/>
                <a:cs typeface="Arial" pitchFamily="18" charset="0"/>
              </a:rPr>
              <a:t>Billion</a:t>
            </a:r>
            <a:r>
              <a:rPr lang="en-US" altLang="zh-CN" sz="998" dirty="0">
                <a:latin typeface="Times New Roman" pitchFamily="18" charset="0"/>
                <a:cs typeface="Times New Roman" pitchFamily="18" charset="0"/>
              </a:rPr>
              <a:t> </a:t>
            </a:r>
            <a:r>
              <a:rPr lang="en-US" altLang="zh-CN" sz="998" dirty="0">
                <a:solidFill>
                  <a:srgbClr val="FFFFFF"/>
                </a:solidFill>
                <a:latin typeface="Arial" pitchFamily="18" charset="0"/>
                <a:cs typeface="Arial" pitchFamily="18" charset="0"/>
              </a:rPr>
              <a:t>Won</a:t>
            </a:r>
          </a:p>
        </p:txBody>
      </p:sp>
      <p:sp>
        <p:nvSpPr>
          <p:cNvPr id="21" name="TextBox 1"/>
          <p:cNvSpPr txBox="1"/>
          <p:nvPr/>
        </p:nvSpPr>
        <p:spPr>
          <a:xfrm>
            <a:off x="495300" y="10045700"/>
            <a:ext cx="139700" cy="165100"/>
          </a:xfrm>
          <a:prstGeom prst="rect">
            <a:avLst/>
          </a:prstGeom>
          <a:noFill/>
        </p:spPr>
        <p:txBody>
          <a:bodyPr wrap="none" lIns="0" tIns="0" rIns="0" rtlCol="0">
            <a:spAutoFit/>
          </a:bodyPr>
          <a:lstStyle/>
          <a:p>
            <a:pPr>
              <a:lnSpc>
                <a:spcPts val="1300"/>
              </a:lnSpc>
              <a:tabLst/>
            </a:pPr>
            <a:r>
              <a:rPr lang="en-US" altLang="zh-CN" sz="998" dirty="0">
                <a:solidFill>
                  <a:srgbClr val="FFFFFF"/>
                </a:solidFill>
                <a:latin typeface="Arial" pitchFamily="18" charset="0"/>
                <a:cs typeface="Arial" pitchFamily="18" charset="0"/>
              </a:rPr>
              <a:t>03</a:t>
            </a:r>
          </a:p>
        </p:txBody>
      </p:sp>
      <p:sp>
        <p:nvSpPr>
          <p:cNvPr id="26" name="object 16">
            <a:extLst>
              <a:ext uri="{FF2B5EF4-FFF2-40B4-BE49-F238E27FC236}">
                <a16:creationId xmlns:a16="http://schemas.microsoft.com/office/drawing/2014/main" id="{571FB3D6-49EB-4747-8782-E641434AB996}"/>
              </a:ext>
            </a:extLst>
          </p:cNvPr>
          <p:cNvSpPr/>
          <p:nvPr/>
        </p:nvSpPr>
        <p:spPr>
          <a:xfrm>
            <a:off x="11604626" y="6946106"/>
            <a:ext cx="186690" cy="615315"/>
          </a:xfrm>
          <a:custGeom>
            <a:avLst/>
            <a:gdLst/>
            <a:ahLst/>
            <a:cxnLst/>
            <a:rect l="l" t="t" r="r" b="b"/>
            <a:pathLst>
              <a:path w="186690" h="615315">
                <a:moveTo>
                  <a:pt x="0" y="0"/>
                </a:moveTo>
                <a:lnTo>
                  <a:pt x="186258" y="302107"/>
                </a:lnTo>
                <a:lnTo>
                  <a:pt x="0" y="615238"/>
                </a:lnTo>
              </a:path>
            </a:pathLst>
          </a:custGeom>
          <a:ln w="12700">
            <a:solidFill>
              <a:srgbClr val="FFFFFF"/>
            </a:solidFill>
          </a:ln>
        </p:spPr>
        <p:txBody>
          <a:bodyPr wrap="square" lIns="0" tIns="0" rIns="0" bIns="0" rtlCol="0"/>
          <a:lstStyle/>
          <a:p>
            <a:endParaRPr/>
          </a:p>
        </p:txBody>
      </p:sp>
      <p:sp>
        <p:nvSpPr>
          <p:cNvPr id="27" name="object 17">
            <a:extLst>
              <a:ext uri="{FF2B5EF4-FFF2-40B4-BE49-F238E27FC236}">
                <a16:creationId xmlns:a16="http://schemas.microsoft.com/office/drawing/2014/main" id="{F8D99937-472B-4853-97DF-F3F20E084288}"/>
              </a:ext>
            </a:extLst>
          </p:cNvPr>
          <p:cNvSpPr/>
          <p:nvPr/>
        </p:nvSpPr>
        <p:spPr>
          <a:xfrm>
            <a:off x="13281026" y="6951821"/>
            <a:ext cx="186690" cy="615315"/>
          </a:xfrm>
          <a:custGeom>
            <a:avLst/>
            <a:gdLst/>
            <a:ahLst/>
            <a:cxnLst/>
            <a:rect l="l" t="t" r="r" b="b"/>
            <a:pathLst>
              <a:path w="186690" h="615315">
                <a:moveTo>
                  <a:pt x="186258" y="615238"/>
                </a:moveTo>
                <a:lnTo>
                  <a:pt x="0" y="313143"/>
                </a:lnTo>
                <a:lnTo>
                  <a:pt x="186258" y="0"/>
                </a:lnTo>
              </a:path>
            </a:pathLst>
          </a:custGeom>
          <a:ln w="12700">
            <a:solidFill>
              <a:srgbClr val="FFFFFF"/>
            </a:solidFill>
          </a:ln>
        </p:spPr>
        <p:txBody>
          <a:bodyPr wrap="square" lIns="0" tIns="0" rIns="0" bIns="0" rtlCol="0"/>
          <a:lstStyle/>
          <a:p>
            <a:endParaRPr/>
          </a:p>
        </p:txBody>
      </p:sp>
      <p:sp>
        <p:nvSpPr>
          <p:cNvPr id="22" name="직사각형 21">
            <a:extLst>
              <a:ext uri="{FF2B5EF4-FFF2-40B4-BE49-F238E27FC236}">
                <a16:creationId xmlns:a16="http://schemas.microsoft.com/office/drawing/2014/main" id="{C8C6584C-13E4-4805-95DB-1859CDECBB6B}"/>
              </a:ext>
            </a:extLst>
          </p:cNvPr>
          <p:cNvSpPr/>
          <p:nvPr/>
        </p:nvSpPr>
        <p:spPr>
          <a:xfrm>
            <a:off x="10836275" y="7893842"/>
            <a:ext cx="3429000" cy="276999"/>
          </a:xfrm>
          <a:prstGeom prst="rect">
            <a:avLst/>
          </a:prstGeom>
        </p:spPr>
        <p:txBody>
          <a:bodyPr wrap="square">
            <a:spAutoFit/>
          </a:bodyPr>
          <a:lstStyle/>
          <a:p>
            <a:pPr algn="ctr"/>
            <a:r>
              <a:rPr lang="en-US" altLang="ko-KR" sz="1200">
                <a:solidFill>
                  <a:schemeClr val="bg1"/>
                </a:solidFill>
              </a:rPr>
              <a:t>After Obtaining a Monopoly Status</a:t>
            </a:r>
            <a:endParaRPr lang="ko-KR" altLang="en-US" sz="1200">
              <a:solidFill>
                <a:schemeClr val="bg1"/>
              </a:solidFill>
            </a:endParaRPr>
          </a:p>
        </p:txBody>
      </p:sp>
      <p:sp>
        <p:nvSpPr>
          <p:cNvPr id="28" name="직사각형 27">
            <a:extLst>
              <a:ext uri="{FF2B5EF4-FFF2-40B4-BE49-F238E27FC236}">
                <a16:creationId xmlns:a16="http://schemas.microsoft.com/office/drawing/2014/main" id="{12F6C5B5-6616-451A-A2B9-AAEA0ED5AF5D}"/>
              </a:ext>
            </a:extLst>
          </p:cNvPr>
          <p:cNvSpPr/>
          <p:nvPr/>
        </p:nvSpPr>
        <p:spPr>
          <a:xfrm>
            <a:off x="10836275" y="6350794"/>
            <a:ext cx="3429001" cy="247440"/>
          </a:xfrm>
          <a:prstGeom prst="rect">
            <a:avLst/>
          </a:prstGeom>
        </p:spPr>
        <p:txBody>
          <a:bodyPr wrap="square">
            <a:spAutoFit/>
          </a:bodyPr>
          <a:lstStyle/>
          <a:p>
            <a:pPr algn="ctr">
              <a:lnSpc>
                <a:spcPts val="1200"/>
              </a:lnSpc>
              <a:tabLst>
                <a:tab pos="1600200" algn="l"/>
              </a:tabLst>
            </a:pPr>
            <a:r>
              <a:rPr lang="en-US" altLang="zh-CN" sz="1200">
                <a:solidFill>
                  <a:srgbClr val="FFFFFF"/>
                </a:solidFill>
                <a:latin typeface="Gill Sans Std Light" pitchFamily="18" charset="0"/>
                <a:cs typeface="Gill Sans Std Light" pitchFamily="18" charset="0"/>
              </a:rPr>
              <a:t>Two-</a:t>
            </a:r>
            <a:r>
              <a:rPr lang="en-US" altLang="zh-CN" sz="1200">
                <a:latin typeface="Times New Roman" pitchFamily="18" charset="0"/>
                <a:cs typeface="Times New Roman" pitchFamily="18" charset="0"/>
              </a:rPr>
              <a:t> </a:t>
            </a:r>
            <a:r>
              <a:rPr lang="en-US" altLang="zh-CN" sz="1200">
                <a:solidFill>
                  <a:srgbClr val="FFFFFF"/>
                </a:solidFill>
                <a:latin typeface="Gill Sans Std Light" pitchFamily="18" charset="0"/>
                <a:cs typeface="Gill Sans Std Light" pitchFamily="18" charset="0"/>
              </a:rPr>
              <a:t>Sided</a:t>
            </a:r>
            <a:r>
              <a:rPr lang="en-US" altLang="zh-CN" sz="1200">
                <a:latin typeface="Times New Roman" pitchFamily="18" charset="0"/>
                <a:cs typeface="Times New Roman" pitchFamily="18" charset="0"/>
              </a:rPr>
              <a:t> </a:t>
            </a:r>
            <a:r>
              <a:rPr lang="en-US" altLang="zh-CN" sz="1200">
                <a:solidFill>
                  <a:srgbClr val="FFFFFF"/>
                </a:solidFill>
                <a:latin typeface="Gill Sans Std Light" pitchFamily="18" charset="0"/>
                <a:cs typeface="Gill Sans Std Light" pitchFamily="18" charset="0"/>
              </a:rPr>
              <a:t>Market</a:t>
            </a:r>
            <a:endParaRPr lang="en-US" altLang="zh-CN" sz="1200" dirty="0">
              <a:solidFill>
                <a:srgbClr val="FFFFFF"/>
              </a:solidFill>
              <a:latin typeface="Gill Sans Std Light" pitchFamily="18" charset="0"/>
              <a:cs typeface="Gill Sans Std Light" pitchFamily="18" charset="0"/>
            </a:endParaRPr>
          </a:p>
        </p:txBody>
      </p:sp>
      <p:cxnSp>
        <p:nvCxnSpPr>
          <p:cNvPr id="30" name="직선 연결선 29">
            <a:extLst>
              <a:ext uri="{FF2B5EF4-FFF2-40B4-BE49-F238E27FC236}">
                <a16:creationId xmlns:a16="http://schemas.microsoft.com/office/drawing/2014/main" id="{B37CD229-C652-4F3D-BF4C-973F885159B2}"/>
              </a:ext>
            </a:extLst>
          </p:cNvPr>
          <p:cNvCxnSpPr/>
          <p:nvPr/>
        </p:nvCxnSpPr>
        <p:spPr>
          <a:xfrm>
            <a:off x="10456862" y="6293089"/>
            <a:ext cx="4176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직선 연결선 30">
            <a:extLst>
              <a:ext uri="{FF2B5EF4-FFF2-40B4-BE49-F238E27FC236}">
                <a16:creationId xmlns:a16="http://schemas.microsoft.com/office/drawing/2014/main" id="{B9DF9FCB-C8B9-46C4-93FE-E5B6577482B2}"/>
              </a:ext>
            </a:extLst>
          </p:cNvPr>
          <p:cNvCxnSpPr/>
          <p:nvPr/>
        </p:nvCxnSpPr>
        <p:spPr>
          <a:xfrm>
            <a:off x="10455275" y="6655594"/>
            <a:ext cx="4176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2" name="object 20">
            <a:extLst>
              <a:ext uri="{FF2B5EF4-FFF2-40B4-BE49-F238E27FC236}">
                <a16:creationId xmlns:a16="http://schemas.microsoft.com/office/drawing/2014/main" id="{B3A34B83-1873-4E4B-B173-F887EFB0D621}"/>
              </a:ext>
            </a:extLst>
          </p:cNvPr>
          <p:cNvSpPr/>
          <p:nvPr/>
        </p:nvSpPr>
        <p:spPr>
          <a:xfrm>
            <a:off x="11626570" y="8692991"/>
            <a:ext cx="186690" cy="615315"/>
          </a:xfrm>
          <a:custGeom>
            <a:avLst/>
            <a:gdLst/>
            <a:ahLst/>
            <a:cxnLst/>
            <a:rect l="l" t="t" r="r" b="b"/>
            <a:pathLst>
              <a:path w="186690" h="615315">
                <a:moveTo>
                  <a:pt x="186258" y="615238"/>
                </a:moveTo>
                <a:lnTo>
                  <a:pt x="0" y="313131"/>
                </a:lnTo>
                <a:lnTo>
                  <a:pt x="186258" y="0"/>
                </a:lnTo>
              </a:path>
            </a:pathLst>
          </a:custGeom>
          <a:ln w="12700">
            <a:solidFill>
              <a:srgbClr val="FFFFFF"/>
            </a:solidFill>
          </a:ln>
        </p:spPr>
        <p:txBody>
          <a:bodyPr wrap="square" lIns="0" tIns="0" rIns="0" bIns="0" rtlCol="0"/>
          <a:lstStyle/>
          <a:p>
            <a:endParaRPr/>
          </a:p>
        </p:txBody>
      </p:sp>
      <p:sp>
        <p:nvSpPr>
          <p:cNvPr id="33" name="object 21">
            <a:extLst>
              <a:ext uri="{FF2B5EF4-FFF2-40B4-BE49-F238E27FC236}">
                <a16:creationId xmlns:a16="http://schemas.microsoft.com/office/drawing/2014/main" id="{8BAE1CA8-56EE-4944-9AA5-A5C1384C85AF}"/>
              </a:ext>
            </a:extLst>
          </p:cNvPr>
          <p:cNvSpPr/>
          <p:nvPr/>
        </p:nvSpPr>
        <p:spPr>
          <a:xfrm>
            <a:off x="13392785" y="8721567"/>
            <a:ext cx="186690" cy="615315"/>
          </a:xfrm>
          <a:custGeom>
            <a:avLst/>
            <a:gdLst/>
            <a:ahLst/>
            <a:cxnLst/>
            <a:rect l="l" t="t" r="r" b="b"/>
            <a:pathLst>
              <a:path w="186690" h="615315">
                <a:moveTo>
                  <a:pt x="0" y="0"/>
                </a:moveTo>
                <a:lnTo>
                  <a:pt x="186258" y="302094"/>
                </a:lnTo>
                <a:lnTo>
                  <a:pt x="0" y="615238"/>
                </a:lnTo>
              </a:path>
            </a:pathLst>
          </a:custGeom>
          <a:ln w="12700">
            <a:solidFill>
              <a:srgbClr val="FFFFFF"/>
            </a:solidFill>
          </a:ln>
        </p:spPr>
        <p:txBody>
          <a:bodyPr wrap="square" lIns="0" tIns="0" rIns="0" bIns="0" rtlCol="0"/>
          <a:lstStyle/>
          <a:p>
            <a:endParaRPr/>
          </a:p>
        </p:txBody>
      </p:sp>
      <p:sp>
        <p:nvSpPr>
          <p:cNvPr id="34" name="TextBox 1">
            <a:extLst>
              <a:ext uri="{FF2B5EF4-FFF2-40B4-BE49-F238E27FC236}">
                <a16:creationId xmlns:a16="http://schemas.microsoft.com/office/drawing/2014/main" id="{C5069D42-D1BC-4214-B77B-C94ADD1CBC68}"/>
              </a:ext>
            </a:extLst>
          </p:cNvPr>
          <p:cNvSpPr txBox="1"/>
          <p:nvPr/>
        </p:nvSpPr>
        <p:spPr>
          <a:xfrm>
            <a:off x="11082911" y="8801939"/>
            <a:ext cx="266700" cy="114300"/>
          </a:xfrm>
          <a:prstGeom prst="rect">
            <a:avLst/>
          </a:prstGeom>
          <a:noFill/>
        </p:spPr>
        <p:txBody>
          <a:bodyPr wrap="none" lIns="0" tIns="0" rIns="0" rtlCol="0">
            <a:spAutoFit/>
          </a:bodyPr>
          <a:lstStyle/>
          <a:p>
            <a:pPr>
              <a:lnSpc>
                <a:spcPts val="900"/>
              </a:lnSpc>
              <a:tabLst/>
            </a:pPr>
            <a:r>
              <a:rPr lang="en-US" altLang="zh-CN" sz="799" dirty="0">
                <a:solidFill>
                  <a:srgbClr val="FFFFFF"/>
                </a:solidFill>
                <a:latin typeface="Arial" pitchFamily="18" charset="0"/>
                <a:cs typeface="Arial" pitchFamily="18" charset="0"/>
              </a:rPr>
              <a:t>Major</a:t>
            </a:r>
          </a:p>
        </p:txBody>
      </p:sp>
      <p:sp>
        <p:nvSpPr>
          <p:cNvPr id="35" name="TextBox 1">
            <a:extLst>
              <a:ext uri="{FF2B5EF4-FFF2-40B4-BE49-F238E27FC236}">
                <a16:creationId xmlns:a16="http://schemas.microsoft.com/office/drawing/2014/main" id="{78D8A404-A33F-4F7B-AA66-4E644242562B}"/>
              </a:ext>
            </a:extLst>
          </p:cNvPr>
          <p:cNvSpPr txBox="1"/>
          <p:nvPr/>
        </p:nvSpPr>
        <p:spPr>
          <a:xfrm>
            <a:off x="11029511" y="8931087"/>
            <a:ext cx="373500" cy="246927"/>
          </a:xfrm>
          <a:prstGeom prst="rect">
            <a:avLst/>
          </a:prstGeom>
          <a:noFill/>
        </p:spPr>
        <p:txBody>
          <a:bodyPr wrap="none" lIns="0" tIns="0" rIns="0" rtlCol="0">
            <a:spAutoFit/>
          </a:bodyPr>
          <a:lstStyle/>
          <a:p>
            <a:pPr>
              <a:lnSpc>
                <a:spcPts val="1700"/>
              </a:lnSpc>
              <a:tabLst>
                <a:tab pos="76200" algn="l"/>
                <a:tab pos="152400" algn="l"/>
              </a:tabLst>
            </a:pPr>
            <a:r>
              <a:rPr lang="en-US" altLang="zh-CN" sz="1100">
                <a:solidFill>
                  <a:srgbClr val="FFFFFF"/>
                </a:solidFill>
                <a:latin typeface="Gill Sans Std Light" pitchFamily="18" charset="0"/>
                <a:cs typeface="Gill Sans Std Light" pitchFamily="18" charset="0"/>
              </a:rPr>
              <a:t>Sellers</a:t>
            </a:r>
            <a:endParaRPr lang="en-US" altLang="zh-CN" sz="1100" dirty="0">
              <a:solidFill>
                <a:srgbClr val="FFFFFF"/>
              </a:solidFill>
              <a:latin typeface="Gill Sans Std Light" pitchFamily="18" charset="0"/>
              <a:cs typeface="Gill Sans Std Light" pitchFamily="18" charset="0"/>
            </a:endParaRPr>
          </a:p>
        </p:txBody>
      </p:sp>
      <p:sp>
        <p:nvSpPr>
          <p:cNvPr id="36" name="TextBox 1">
            <a:extLst>
              <a:ext uri="{FF2B5EF4-FFF2-40B4-BE49-F238E27FC236}">
                <a16:creationId xmlns:a16="http://schemas.microsoft.com/office/drawing/2014/main" id="{3889DED2-B871-4EFE-A56D-3175DAA7B796}"/>
              </a:ext>
            </a:extLst>
          </p:cNvPr>
          <p:cNvSpPr txBox="1"/>
          <p:nvPr/>
        </p:nvSpPr>
        <p:spPr>
          <a:xfrm>
            <a:off x="12518365" y="8771802"/>
            <a:ext cx="266700" cy="114300"/>
          </a:xfrm>
          <a:prstGeom prst="rect">
            <a:avLst/>
          </a:prstGeom>
          <a:noFill/>
        </p:spPr>
        <p:txBody>
          <a:bodyPr wrap="none" lIns="0" tIns="0" rIns="0" rtlCol="0">
            <a:spAutoFit/>
          </a:bodyPr>
          <a:lstStyle/>
          <a:p>
            <a:pPr>
              <a:lnSpc>
                <a:spcPts val="900"/>
              </a:lnSpc>
              <a:tabLst/>
            </a:pPr>
            <a:r>
              <a:rPr lang="en-US" altLang="zh-CN" sz="799" dirty="0">
                <a:solidFill>
                  <a:srgbClr val="FFFFFF"/>
                </a:solidFill>
                <a:latin typeface="Arial" pitchFamily="18" charset="0"/>
                <a:cs typeface="Arial" pitchFamily="18" charset="0"/>
              </a:rPr>
              <a:t>Minor</a:t>
            </a:r>
          </a:p>
        </p:txBody>
      </p:sp>
      <p:sp>
        <p:nvSpPr>
          <p:cNvPr id="37" name="TextBox 1">
            <a:extLst>
              <a:ext uri="{FF2B5EF4-FFF2-40B4-BE49-F238E27FC236}">
                <a16:creationId xmlns:a16="http://schemas.microsoft.com/office/drawing/2014/main" id="{1DB4998C-5947-4F53-9592-699DA822D6B4}"/>
              </a:ext>
            </a:extLst>
          </p:cNvPr>
          <p:cNvSpPr txBox="1"/>
          <p:nvPr/>
        </p:nvSpPr>
        <p:spPr>
          <a:xfrm>
            <a:off x="12028756" y="8946700"/>
            <a:ext cx="1245919" cy="215700"/>
          </a:xfrm>
          <a:prstGeom prst="rect">
            <a:avLst/>
          </a:prstGeom>
          <a:noFill/>
        </p:spPr>
        <p:txBody>
          <a:bodyPr wrap="none" lIns="0" tIns="0" rIns="0" rtlCol="0">
            <a:spAutoFit/>
          </a:bodyPr>
          <a:lstStyle/>
          <a:p>
            <a:pPr algn="ctr">
              <a:lnSpc>
                <a:spcPts val="1200"/>
              </a:lnSpc>
              <a:tabLst>
                <a:tab pos="393700" algn="l"/>
                <a:tab pos="571500" algn="l"/>
                <a:tab pos="876300" algn="l"/>
              </a:tabLst>
            </a:pPr>
            <a:r>
              <a:rPr lang="en-US" altLang="zh-CN" sz="1600" b="1">
                <a:solidFill>
                  <a:srgbClr val="FFFFFF"/>
                </a:solidFill>
                <a:latin typeface="Gill Sans Std Light" pitchFamily="18" charset="0"/>
                <a:cs typeface="Gill Sans Std Light" pitchFamily="18" charset="0"/>
              </a:rPr>
              <a:t>Intermediaries</a:t>
            </a:r>
            <a:endParaRPr lang="en-US" altLang="zh-CN" sz="1600" b="1" dirty="0">
              <a:solidFill>
                <a:srgbClr val="FFFFFF"/>
              </a:solidFill>
              <a:latin typeface="Gill Sans Std Light" pitchFamily="18" charset="0"/>
              <a:cs typeface="Gill Sans Std Light" pitchFamily="18" charset="0"/>
            </a:endParaRPr>
          </a:p>
        </p:txBody>
      </p:sp>
      <p:sp>
        <p:nvSpPr>
          <p:cNvPr id="38" name="TextBox 1">
            <a:extLst>
              <a:ext uri="{FF2B5EF4-FFF2-40B4-BE49-F238E27FC236}">
                <a16:creationId xmlns:a16="http://schemas.microsoft.com/office/drawing/2014/main" id="{47B3827B-3E25-4744-9D32-BBAB72AACEA2}"/>
              </a:ext>
            </a:extLst>
          </p:cNvPr>
          <p:cNvSpPr txBox="1"/>
          <p:nvPr/>
        </p:nvSpPr>
        <p:spPr>
          <a:xfrm>
            <a:off x="14007912" y="8801939"/>
            <a:ext cx="266700" cy="114300"/>
          </a:xfrm>
          <a:prstGeom prst="rect">
            <a:avLst/>
          </a:prstGeom>
          <a:noFill/>
        </p:spPr>
        <p:txBody>
          <a:bodyPr wrap="none" lIns="0" tIns="0" rIns="0" rtlCol="0">
            <a:spAutoFit/>
          </a:bodyPr>
          <a:lstStyle/>
          <a:p>
            <a:pPr>
              <a:lnSpc>
                <a:spcPts val="900"/>
              </a:lnSpc>
              <a:tabLst/>
            </a:pPr>
            <a:r>
              <a:rPr lang="en-US" altLang="zh-CN" sz="799" dirty="0">
                <a:solidFill>
                  <a:srgbClr val="FFFFFF"/>
                </a:solidFill>
                <a:latin typeface="Arial" pitchFamily="18" charset="0"/>
                <a:cs typeface="Arial" pitchFamily="18" charset="0"/>
              </a:rPr>
              <a:t>Major</a:t>
            </a:r>
          </a:p>
        </p:txBody>
      </p:sp>
      <p:sp>
        <p:nvSpPr>
          <p:cNvPr id="39" name="TextBox 1">
            <a:extLst>
              <a:ext uri="{FF2B5EF4-FFF2-40B4-BE49-F238E27FC236}">
                <a16:creationId xmlns:a16="http://schemas.microsoft.com/office/drawing/2014/main" id="{B49A2D4F-1386-442A-8A12-A3B9AF7D4303}"/>
              </a:ext>
            </a:extLst>
          </p:cNvPr>
          <p:cNvSpPr txBox="1"/>
          <p:nvPr/>
        </p:nvSpPr>
        <p:spPr>
          <a:xfrm>
            <a:off x="13954512" y="8931087"/>
            <a:ext cx="373500" cy="246927"/>
          </a:xfrm>
          <a:prstGeom prst="rect">
            <a:avLst/>
          </a:prstGeom>
          <a:noFill/>
        </p:spPr>
        <p:txBody>
          <a:bodyPr wrap="none" lIns="0" tIns="0" rIns="0" rtlCol="0">
            <a:spAutoFit/>
          </a:bodyPr>
          <a:lstStyle/>
          <a:p>
            <a:pPr>
              <a:lnSpc>
                <a:spcPts val="1700"/>
              </a:lnSpc>
              <a:tabLst>
                <a:tab pos="76200" algn="l"/>
                <a:tab pos="152400" algn="l"/>
              </a:tabLst>
            </a:pPr>
            <a:r>
              <a:rPr lang="en-US" altLang="zh-CN" sz="1100">
                <a:solidFill>
                  <a:srgbClr val="FFFFFF"/>
                </a:solidFill>
                <a:latin typeface="Gill Sans Std Light" pitchFamily="18" charset="0"/>
                <a:cs typeface="Gill Sans Std Light" pitchFamily="18" charset="0"/>
              </a:rPr>
              <a:t>Sellers</a:t>
            </a:r>
            <a:endParaRPr lang="en-US" altLang="zh-CN" sz="1100" dirty="0">
              <a:solidFill>
                <a:srgbClr val="FFFFFF"/>
              </a:solidFill>
              <a:latin typeface="Gill Sans Std Light" pitchFamily="18" charset="0"/>
              <a:cs typeface="Gill Sans Std Light" pitchFamily="18" charset="0"/>
            </a:endParaRPr>
          </a:p>
        </p:txBody>
      </p:sp>
      <p:cxnSp>
        <p:nvCxnSpPr>
          <p:cNvPr id="40" name="직선 연결선 39">
            <a:extLst>
              <a:ext uri="{FF2B5EF4-FFF2-40B4-BE49-F238E27FC236}">
                <a16:creationId xmlns:a16="http://schemas.microsoft.com/office/drawing/2014/main" id="{645A5CB6-3C2E-414A-ADD0-957FFE39F892}"/>
              </a:ext>
            </a:extLst>
          </p:cNvPr>
          <p:cNvCxnSpPr/>
          <p:nvPr/>
        </p:nvCxnSpPr>
        <p:spPr>
          <a:xfrm>
            <a:off x="10455275" y="7846218"/>
            <a:ext cx="4176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직선 연결선 40">
            <a:extLst>
              <a:ext uri="{FF2B5EF4-FFF2-40B4-BE49-F238E27FC236}">
                <a16:creationId xmlns:a16="http://schemas.microsoft.com/office/drawing/2014/main" id="{8E18EA74-E55D-4D1A-9BF0-E5830AA0F7E7}"/>
              </a:ext>
            </a:extLst>
          </p:cNvPr>
          <p:cNvCxnSpPr/>
          <p:nvPr/>
        </p:nvCxnSpPr>
        <p:spPr>
          <a:xfrm>
            <a:off x="10455275" y="8253648"/>
            <a:ext cx="4176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bject 2">
            <a:extLst>
              <a:ext uri="{FF2B5EF4-FFF2-40B4-BE49-F238E27FC236}">
                <a16:creationId xmlns:a16="http://schemas.microsoft.com/office/drawing/2014/main" id="{95941E7B-623E-414C-AFBB-C38A9D77EF8D}"/>
              </a:ext>
            </a:extLst>
          </p:cNvPr>
          <p:cNvSpPr/>
          <p:nvPr/>
        </p:nvSpPr>
        <p:spPr>
          <a:xfrm>
            <a:off x="0" y="0"/>
            <a:ext cx="15119985" cy="10692003"/>
          </a:xfrm>
          <a:prstGeom prst="rect">
            <a:avLst/>
          </a:prstGeom>
          <a:blipFill>
            <a:blip r:embed="rId2" cstate="print"/>
            <a:stretch>
              <a:fillRect/>
            </a:stretch>
          </a:blipFill>
        </p:spPr>
        <p:txBody>
          <a:bodyPr wrap="square" lIns="0" tIns="0" rIns="0" bIns="0" rtlCol="0"/>
          <a:lstStyle/>
          <a:p>
            <a:endParaRPr/>
          </a:p>
        </p:txBody>
      </p:sp>
      <p:sp>
        <p:nvSpPr>
          <p:cNvPr id="2" name="TextBox 1"/>
          <p:cNvSpPr txBox="1"/>
          <p:nvPr/>
        </p:nvSpPr>
        <p:spPr>
          <a:xfrm>
            <a:off x="315798" y="241012"/>
            <a:ext cx="4195877" cy="1523494"/>
          </a:xfrm>
          <a:prstGeom prst="rect">
            <a:avLst/>
          </a:prstGeom>
          <a:noFill/>
        </p:spPr>
        <p:txBody>
          <a:bodyPr wrap="square" lIns="0" tIns="0" rIns="0" rtlCol="0">
            <a:spAutoFit/>
          </a:bodyPr>
          <a:lstStyle/>
          <a:p>
            <a:pPr>
              <a:tabLst/>
            </a:pPr>
            <a:r>
              <a:rPr lang="en-US" altLang="zh-CN" sz="3200" dirty="0">
                <a:solidFill>
                  <a:srgbClr val="FFFFFF"/>
                </a:solidFill>
                <a:latin typeface="Gill Sans Std Light" pitchFamily="18" charset="0"/>
                <a:cs typeface="Gill Sans Std Light" pitchFamily="18" charset="0"/>
              </a:rPr>
              <a:t>Solutions</a:t>
            </a:r>
          </a:p>
          <a:p>
            <a:pPr>
              <a:tabLst/>
            </a:pPr>
            <a:r>
              <a:rPr lang="en-US" altLang="zh-CN" sz="3200" dirty="0">
                <a:solidFill>
                  <a:srgbClr val="FFFFFF"/>
                </a:solidFill>
                <a:latin typeface="Gill Sans Std Light" pitchFamily="18" charset="0"/>
                <a:cs typeface="Gill Sans Std Light" pitchFamily="18" charset="0"/>
              </a:rPr>
              <a:t>Of</a:t>
            </a:r>
          </a:p>
          <a:p>
            <a:pPr>
              <a:tabLst/>
            </a:pPr>
            <a:r>
              <a:rPr lang="en-US" altLang="zh-CN" sz="3200" dirty="0">
                <a:solidFill>
                  <a:srgbClr val="FFFFFF"/>
                </a:solidFill>
                <a:latin typeface="Gill Sans Std Light" pitchFamily="18" charset="0"/>
                <a:cs typeface="Gill Sans Std Light" pitchFamily="18" charset="0"/>
              </a:rPr>
              <a:t>GLOBRIDGE</a:t>
            </a:r>
          </a:p>
        </p:txBody>
      </p:sp>
      <p:sp>
        <p:nvSpPr>
          <p:cNvPr id="4" name="TextBox 1"/>
          <p:cNvSpPr txBox="1"/>
          <p:nvPr/>
        </p:nvSpPr>
        <p:spPr>
          <a:xfrm>
            <a:off x="495300" y="10045700"/>
            <a:ext cx="139700" cy="165100"/>
          </a:xfrm>
          <a:prstGeom prst="rect">
            <a:avLst/>
          </a:prstGeom>
          <a:noFill/>
        </p:spPr>
        <p:txBody>
          <a:bodyPr wrap="none" lIns="0" tIns="0" rIns="0" rtlCol="0">
            <a:spAutoFit/>
          </a:bodyPr>
          <a:lstStyle/>
          <a:p>
            <a:pPr>
              <a:lnSpc>
                <a:spcPts val="1300"/>
              </a:lnSpc>
              <a:tabLst/>
            </a:pPr>
            <a:r>
              <a:rPr lang="en-US" altLang="zh-CN" sz="998" dirty="0">
                <a:solidFill>
                  <a:srgbClr val="FFFFFF"/>
                </a:solidFill>
                <a:latin typeface="Arial" pitchFamily="18" charset="0"/>
                <a:cs typeface="Arial" pitchFamily="18" charset="0"/>
              </a:rPr>
              <a:t>05</a:t>
            </a:r>
          </a:p>
        </p:txBody>
      </p:sp>
      <p:sp>
        <p:nvSpPr>
          <p:cNvPr id="5" name="TextBox 1"/>
          <p:cNvSpPr txBox="1"/>
          <p:nvPr/>
        </p:nvSpPr>
        <p:spPr>
          <a:xfrm>
            <a:off x="8039100" y="1181100"/>
            <a:ext cx="1536700" cy="254000"/>
          </a:xfrm>
          <a:prstGeom prst="rect">
            <a:avLst/>
          </a:prstGeom>
          <a:noFill/>
        </p:spPr>
        <p:txBody>
          <a:bodyPr wrap="none" lIns="0" tIns="0" rIns="0" rtlCol="0">
            <a:spAutoFit/>
          </a:bodyPr>
          <a:lstStyle/>
          <a:p>
            <a:pPr>
              <a:lnSpc>
                <a:spcPts val="2000"/>
              </a:lnSpc>
              <a:tabLst/>
            </a:pPr>
            <a:r>
              <a:rPr lang="en-US" altLang="zh-CN" sz="1698" dirty="0">
                <a:solidFill>
                  <a:srgbClr val="FFFFFF"/>
                </a:solidFill>
                <a:latin typeface="Gill Sans Std Light" pitchFamily="18" charset="0"/>
                <a:cs typeface="Gill Sans Std Light" pitchFamily="18" charset="0"/>
              </a:rPr>
              <a:t>Reward</a:t>
            </a:r>
            <a:r>
              <a:rPr lang="en-US" altLang="zh-CN" sz="1698" dirty="0">
                <a:latin typeface="Times New Roman" pitchFamily="18" charset="0"/>
                <a:cs typeface="Times New Roman" pitchFamily="18" charset="0"/>
              </a:rPr>
              <a:t> </a:t>
            </a:r>
            <a:r>
              <a:rPr lang="en-US" altLang="zh-CN" sz="1698" dirty="0">
                <a:solidFill>
                  <a:srgbClr val="FFFFFF"/>
                </a:solidFill>
                <a:latin typeface="Gill Sans Std Light" pitchFamily="18" charset="0"/>
                <a:cs typeface="Gill Sans Std Light" pitchFamily="18" charset="0"/>
              </a:rPr>
              <a:t>System</a:t>
            </a:r>
          </a:p>
        </p:txBody>
      </p:sp>
      <p:sp>
        <p:nvSpPr>
          <p:cNvPr id="6" name="TextBox 1"/>
          <p:cNvSpPr txBox="1"/>
          <p:nvPr/>
        </p:nvSpPr>
        <p:spPr>
          <a:xfrm>
            <a:off x="2857500" y="2882900"/>
            <a:ext cx="65" cy="212879"/>
          </a:xfrm>
          <a:prstGeom prst="rect">
            <a:avLst/>
          </a:prstGeom>
          <a:noFill/>
        </p:spPr>
        <p:txBody>
          <a:bodyPr wrap="none" lIns="0" tIns="0" rIns="0" rtlCol="0">
            <a:spAutoFit/>
          </a:bodyPr>
          <a:lstStyle/>
          <a:p>
            <a:pPr>
              <a:lnSpc>
                <a:spcPts val="1300"/>
              </a:lnSpc>
              <a:tabLst/>
            </a:pPr>
            <a:endParaRPr lang="en-US" altLang="zh-CN" sz="1098" dirty="0">
              <a:solidFill>
                <a:srgbClr val="FFFFFF"/>
              </a:solidFill>
              <a:latin typeface="Arial" pitchFamily="18" charset="0"/>
              <a:cs typeface="Arial" pitchFamily="18" charset="0"/>
            </a:endParaRPr>
          </a:p>
        </p:txBody>
      </p:sp>
      <p:sp>
        <p:nvSpPr>
          <p:cNvPr id="7" name="TextBox 1"/>
          <p:cNvSpPr txBox="1"/>
          <p:nvPr/>
        </p:nvSpPr>
        <p:spPr>
          <a:xfrm>
            <a:off x="396875" y="4445461"/>
            <a:ext cx="4081226" cy="5701625"/>
          </a:xfrm>
          <a:prstGeom prst="rect">
            <a:avLst/>
          </a:prstGeom>
          <a:noFill/>
        </p:spPr>
        <p:txBody>
          <a:bodyPr wrap="square" lIns="0" tIns="0" rIns="0" rtlCol="0">
            <a:spAutoFit/>
          </a:bodyPr>
          <a:lstStyle/>
          <a:p>
            <a:pPr>
              <a:lnSpc>
                <a:spcPts val="1300"/>
              </a:lnSpc>
              <a:tabLst>
                <a:tab pos="25400" algn="l"/>
                <a:tab pos="2374900" algn="l"/>
              </a:tabLst>
            </a:pPr>
            <a:r>
              <a:rPr lang="en-US" altLang="zh-CN" dirty="0"/>
              <a:t>		</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2200"/>
              </a:lnSpc>
              <a:tabLst>
                <a:tab pos="25400" algn="l"/>
                <a:tab pos="2374900" algn="l"/>
              </a:tabLst>
            </a:pPr>
            <a:r>
              <a:rPr lang="en-US" altLang="zh-CN" sz="1698" dirty="0">
                <a:solidFill>
                  <a:srgbClr val="FFFFFF"/>
                </a:solidFill>
                <a:latin typeface="Gill Sans Std Light" pitchFamily="18" charset="0"/>
                <a:cs typeface="Gill Sans Std Light" pitchFamily="18" charset="0"/>
              </a:rPr>
              <a:t>Peer</a:t>
            </a:r>
          </a:p>
          <a:p>
            <a:pPr>
              <a:lnSpc>
                <a:spcPts val="2300"/>
              </a:lnSpc>
              <a:tabLst>
                <a:tab pos="25400" algn="l"/>
                <a:tab pos="2374900" algn="l"/>
              </a:tabLst>
            </a:pPr>
            <a:r>
              <a:rPr lang="en-US" altLang="zh-CN" sz="1698" dirty="0">
                <a:solidFill>
                  <a:srgbClr val="FFFFFF"/>
                </a:solidFill>
                <a:latin typeface="Gill Sans Std Light" pitchFamily="18" charset="0"/>
                <a:cs typeface="Gill Sans Std Light" pitchFamily="18" charset="0"/>
              </a:rPr>
              <a:t>Review</a:t>
            </a:r>
          </a:p>
          <a:p>
            <a:pPr>
              <a:lnSpc>
                <a:spcPts val="1000"/>
              </a:lnSpc>
            </a:pPr>
            <a:endParaRPr lang="en-US" altLang="zh-CN" dirty="0"/>
          </a:p>
          <a:p>
            <a:pPr>
              <a:lnSpc>
                <a:spcPts val="1000"/>
              </a:lnSpc>
            </a:pPr>
            <a:endParaRPr lang="en-US" altLang="zh-CN" dirty="0"/>
          </a:p>
          <a:p>
            <a:pPr>
              <a:lnSpc>
                <a:spcPts val="1000"/>
              </a:lnSpc>
            </a:pPr>
            <a:endParaRPr lang="en-US" altLang="zh-CN" dirty="0"/>
          </a:p>
          <a:p>
            <a:pPr algn="just">
              <a:lnSpc>
                <a:spcPts val="2200"/>
              </a:lnSpc>
              <a:tabLst>
                <a:tab pos="25400" algn="l"/>
                <a:tab pos="2374900" algn="l"/>
              </a:tabLst>
            </a:pPr>
            <a:r>
              <a:rPr lang="en-US" altLang="zh-CN" dirty="0"/>
              <a:t>	</a:t>
            </a:r>
            <a:r>
              <a:rPr lang="en-US" altLang="zh-CN" sz="1100" dirty="0">
                <a:solidFill>
                  <a:schemeClr val="bg1"/>
                </a:solidFill>
                <a:latin typeface="Arial" panose="020B0604020202020204" pitchFamily="34" charset="0"/>
                <a:cs typeface="Arial" panose="020B0604020202020204" pitchFamily="34" charset="0"/>
              </a:rPr>
              <a:t>The GLOBRIDGE platform comprises of an evaluation system where users are to assess one another after each match has been completed. The given period for each evaluation is one week, and the faster the assessment has been completed, users are to be compensated with higher rewards. </a:t>
            </a:r>
          </a:p>
          <a:p>
            <a:pPr algn="just">
              <a:lnSpc>
                <a:spcPts val="2200"/>
              </a:lnSpc>
              <a:tabLst>
                <a:tab pos="25400" algn="l"/>
                <a:tab pos="2374900" algn="l"/>
              </a:tabLst>
            </a:pPr>
            <a:endParaRPr lang="en-US" altLang="zh-CN" sz="1100" dirty="0">
              <a:solidFill>
                <a:schemeClr val="bg1"/>
              </a:solidFill>
              <a:latin typeface="Arial" panose="020B0604020202020204" pitchFamily="34" charset="0"/>
              <a:cs typeface="Arial" panose="020B0604020202020204" pitchFamily="34" charset="0"/>
            </a:endParaRPr>
          </a:p>
          <a:p>
            <a:pPr algn="just">
              <a:lnSpc>
                <a:spcPts val="2200"/>
              </a:lnSpc>
              <a:tabLst>
                <a:tab pos="25400" algn="l"/>
                <a:tab pos="2374900" algn="l"/>
              </a:tabLst>
            </a:pPr>
            <a:r>
              <a:rPr lang="en-US" altLang="zh-CN" sz="1100" dirty="0">
                <a:solidFill>
                  <a:schemeClr val="bg1"/>
                </a:solidFill>
                <a:latin typeface="Arial" panose="020B0604020202020204" pitchFamily="34" charset="0"/>
                <a:cs typeface="Arial" panose="020B0604020202020204" pitchFamily="34" charset="0"/>
              </a:rPr>
              <a:t>The system also comprises of a reporting function in which one can apply others for punishment if they feel they have received too little of scores or reports. The rules for this system are equivalent to that of the penalty system. Additionality, if one who has been reported feels that the report has been unreasonably intended, they may speak up their opinions within 7 days though a 1:1 chatting system provided by GLOBRIDGE.</a:t>
            </a:r>
          </a:p>
        </p:txBody>
      </p:sp>
      <p:sp>
        <p:nvSpPr>
          <p:cNvPr id="8" name="TextBox 1"/>
          <p:cNvSpPr txBox="1"/>
          <p:nvPr/>
        </p:nvSpPr>
        <p:spPr>
          <a:xfrm>
            <a:off x="10607995" y="1096498"/>
            <a:ext cx="3984305" cy="3056478"/>
          </a:xfrm>
          <a:prstGeom prst="rect">
            <a:avLst/>
          </a:prstGeom>
          <a:noFill/>
        </p:spPr>
        <p:txBody>
          <a:bodyPr wrap="square" lIns="0" tIns="0" rIns="0" rtlCol="0">
            <a:spAutoFit/>
          </a:bodyPr>
          <a:lstStyle/>
          <a:p>
            <a:pPr>
              <a:lnSpc>
                <a:spcPct val="150000"/>
              </a:lnSpc>
              <a:tabLst/>
            </a:pPr>
            <a:r>
              <a:rPr lang="en-US" altLang="zh-CN" sz="1098" dirty="0">
                <a:solidFill>
                  <a:srgbClr val="FFFFFF"/>
                </a:solidFill>
                <a:latin typeface="Arial" pitchFamily="18" charset="0"/>
                <a:cs typeface="Arial" pitchFamily="18" charset="0"/>
              </a:rPr>
              <a:t>The current existing reward system is primarily focused on closed and impractical advertisement policies.</a:t>
            </a:r>
          </a:p>
          <a:p>
            <a:pPr>
              <a:lnSpc>
                <a:spcPct val="150000"/>
              </a:lnSpc>
              <a:tabLst/>
            </a:pPr>
            <a:r>
              <a:rPr lang="en-US" altLang="zh-CN" sz="1098" dirty="0">
                <a:solidFill>
                  <a:srgbClr val="FFFFFF"/>
                </a:solidFill>
                <a:latin typeface="Arial" pitchFamily="18" charset="0"/>
                <a:cs typeface="Arial" pitchFamily="18" charset="0"/>
              </a:rPr>
              <a:t>This causes a lack of motivation for the users to provide the service with enhanced quality information, initiating no subsidy for the service providers.</a:t>
            </a:r>
          </a:p>
          <a:p>
            <a:pPr>
              <a:lnSpc>
                <a:spcPct val="150000"/>
              </a:lnSpc>
              <a:tabLst/>
            </a:pPr>
            <a:endParaRPr lang="en-US" altLang="zh-CN" sz="1098" dirty="0">
              <a:solidFill>
                <a:srgbClr val="FFFFFF"/>
              </a:solidFill>
              <a:latin typeface="Arial" pitchFamily="18" charset="0"/>
              <a:cs typeface="Arial" pitchFamily="18" charset="0"/>
            </a:endParaRPr>
          </a:p>
          <a:p>
            <a:pPr>
              <a:lnSpc>
                <a:spcPct val="150000"/>
              </a:lnSpc>
              <a:tabLst/>
            </a:pPr>
            <a:endParaRPr lang="en-US" altLang="zh-CN" sz="1098" dirty="0">
              <a:solidFill>
                <a:srgbClr val="FFFFFF"/>
              </a:solidFill>
              <a:latin typeface="Arial" pitchFamily="18" charset="0"/>
              <a:cs typeface="Arial" pitchFamily="18" charset="0"/>
            </a:endParaRPr>
          </a:p>
          <a:p>
            <a:pPr>
              <a:lnSpc>
                <a:spcPct val="150000"/>
              </a:lnSpc>
              <a:tabLst/>
            </a:pPr>
            <a:r>
              <a:rPr lang="en-US" altLang="zh-CN" sz="1098" dirty="0">
                <a:solidFill>
                  <a:srgbClr val="FFFFFF"/>
                </a:solidFill>
                <a:latin typeface="Arial" pitchFamily="18" charset="0"/>
                <a:cs typeface="Arial" pitchFamily="18" charset="0"/>
              </a:rPr>
              <a:t>The GLOBRIDGE platform however, compensates rewards for its users for all activities that they provide. Thus, this allows for an environment where users are encouraged to continuously provide the platform with their information due to the high motivator of rewards.</a:t>
            </a:r>
          </a:p>
        </p:txBody>
      </p:sp>
      <p:sp>
        <p:nvSpPr>
          <p:cNvPr id="10" name="TextBox 1"/>
          <p:cNvSpPr txBox="1"/>
          <p:nvPr/>
        </p:nvSpPr>
        <p:spPr>
          <a:xfrm>
            <a:off x="10553700" y="5734603"/>
            <a:ext cx="3330574" cy="4331379"/>
          </a:xfrm>
          <a:prstGeom prst="rect">
            <a:avLst/>
          </a:prstGeom>
          <a:noFill/>
        </p:spPr>
        <p:txBody>
          <a:bodyPr wrap="square" lIns="0" tIns="0" rIns="0" rtlCol="0">
            <a:spAutoFit/>
          </a:bodyPr>
          <a:lstStyle/>
          <a:p>
            <a:pPr>
              <a:lnSpc>
                <a:spcPct val="150000"/>
              </a:lnSpc>
            </a:pP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pP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pP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pPr>
            <a:r>
              <a:rPr lang="en-US" altLang="zh-CN" sz="1100" dirty="0">
                <a:solidFill>
                  <a:schemeClr val="bg1"/>
                </a:solidFill>
                <a:latin typeface="Arial" panose="020B0604020202020204" pitchFamily="34" charset="0"/>
                <a:cs typeface="Arial" panose="020B0604020202020204" pitchFamily="34" charset="0"/>
              </a:rPr>
              <a:t>GLOBRIDGE is a platform that will modify the traditional ways of intermediary services. Thus, it will focus to put an emphasis on giving power to both the service providers and users that used to devise less authority. </a:t>
            </a:r>
          </a:p>
          <a:p>
            <a:pPr>
              <a:lnSpc>
                <a:spcPct val="150000"/>
              </a:lnSpc>
            </a:pP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pPr>
            <a:r>
              <a:rPr lang="en-US" altLang="zh-CN" sz="1100" dirty="0">
                <a:solidFill>
                  <a:schemeClr val="bg1"/>
                </a:solidFill>
                <a:latin typeface="Arial" panose="020B0604020202020204" pitchFamily="34" charset="0"/>
                <a:cs typeface="Arial" panose="020B0604020202020204" pitchFamily="34" charset="0"/>
              </a:rPr>
              <a:t>Therefore, whomever repeatedly posts false information on the platform will be reported, and those who report valid and correct information will be compensated raising credibility and service with low commission fee through GLOBRIDGE’s guaranteed escrow services. In this form, users and providers within the service will be benefitted mutually.</a:t>
            </a:r>
          </a:p>
        </p:txBody>
      </p:sp>
      <p:sp>
        <p:nvSpPr>
          <p:cNvPr id="11" name="TextBox 1"/>
          <p:cNvSpPr txBox="1"/>
          <p:nvPr/>
        </p:nvSpPr>
        <p:spPr>
          <a:xfrm>
            <a:off x="14439900" y="10033000"/>
            <a:ext cx="152400" cy="177800"/>
          </a:xfrm>
          <a:prstGeom prst="rect">
            <a:avLst/>
          </a:prstGeom>
          <a:noFill/>
        </p:spPr>
        <p:txBody>
          <a:bodyPr wrap="none" lIns="0" tIns="0" rIns="0" rtlCol="0">
            <a:spAutoFit/>
          </a:bodyPr>
          <a:lstStyle/>
          <a:p>
            <a:pPr>
              <a:lnSpc>
                <a:spcPts val="1400"/>
              </a:lnSpc>
              <a:tabLst/>
            </a:pPr>
            <a:r>
              <a:rPr lang="en-US" altLang="zh-CN" sz="1098" dirty="0">
                <a:solidFill>
                  <a:srgbClr val="FFFFFF"/>
                </a:solidFill>
                <a:latin typeface="Arial" pitchFamily="18" charset="0"/>
                <a:cs typeface="Arial" pitchFamily="18" charset="0"/>
              </a:rPr>
              <a:t>06</a:t>
            </a:r>
          </a:p>
        </p:txBody>
      </p:sp>
      <p:sp>
        <p:nvSpPr>
          <p:cNvPr id="13" name="TextBox 1"/>
          <p:cNvSpPr txBox="1"/>
          <p:nvPr/>
        </p:nvSpPr>
        <p:spPr>
          <a:xfrm>
            <a:off x="11620500" y="10033000"/>
            <a:ext cx="38472" cy="212879"/>
          </a:xfrm>
          <a:prstGeom prst="rect">
            <a:avLst/>
          </a:prstGeom>
          <a:noFill/>
        </p:spPr>
        <p:txBody>
          <a:bodyPr wrap="none" lIns="0" tIns="0" rIns="0" rtlCol="0">
            <a:spAutoFit/>
          </a:bodyPr>
          <a:lstStyle/>
          <a:p>
            <a:pPr>
              <a:lnSpc>
                <a:spcPts val="1300"/>
              </a:lnSpc>
              <a:tabLst/>
            </a:pPr>
            <a:r>
              <a:rPr lang="en-US" altLang="zh-CN" sz="1098" dirty="0">
                <a:solidFill>
                  <a:srgbClr val="FFFFFF"/>
                </a:solidFill>
                <a:latin typeface="Arial" pitchFamily="18" charset="0"/>
                <a:cs typeface="Arial" pitchFamily="18" charset="0"/>
              </a:rPr>
              <a:t>.</a:t>
            </a:r>
          </a:p>
        </p:txBody>
      </p:sp>
      <p:sp>
        <p:nvSpPr>
          <p:cNvPr id="14" name="TextBox 1"/>
          <p:cNvSpPr txBox="1"/>
          <p:nvPr/>
        </p:nvSpPr>
        <p:spPr>
          <a:xfrm>
            <a:off x="2169331" y="2558204"/>
            <a:ext cx="749300" cy="558800"/>
          </a:xfrm>
          <a:prstGeom prst="rect">
            <a:avLst/>
          </a:prstGeom>
          <a:noFill/>
        </p:spPr>
        <p:txBody>
          <a:bodyPr wrap="none" lIns="0" tIns="0" rIns="0" rtlCol="0">
            <a:spAutoFit/>
          </a:bodyPr>
          <a:lstStyle/>
          <a:p>
            <a:pPr>
              <a:lnSpc>
                <a:spcPts val="2000"/>
              </a:lnSpc>
              <a:tabLst/>
            </a:pPr>
            <a:r>
              <a:rPr lang="en-US" altLang="zh-CN" sz="1698" dirty="0">
                <a:solidFill>
                  <a:srgbClr val="FFFFFF"/>
                </a:solidFill>
                <a:latin typeface="Gill Sans Std Light" pitchFamily="18" charset="0"/>
                <a:cs typeface="Gill Sans Std Light" pitchFamily="18" charset="0"/>
              </a:rPr>
              <a:t>Penalty</a:t>
            </a:r>
          </a:p>
          <a:p>
            <a:pPr>
              <a:lnSpc>
                <a:spcPts val="2300"/>
              </a:lnSpc>
              <a:tabLst/>
            </a:pPr>
            <a:r>
              <a:rPr lang="en-US" altLang="zh-CN" sz="1698" dirty="0">
                <a:solidFill>
                  <a:srgbClr val="FFFFFF"/>
                </a:solidFill>
                <a:latin typeface="Gill Sans Std Light" pitchFamily="18" charset="0"/>
                <a:cs typeface="Gill Sans Std Light" pitchFamily="18" charset="0"/>
              </a:rPr>
              <a:t>System</a:t>
            </a:r>
          </a:p>
        </p:txBody>
      </p:sp>
      <p:sp>
        <p:nvSpPr>
          <p:cNvPr id="17" name="TextBox 16">
            <a:extLst>
              <a:ext uri="{FF2B5EF4-FFF2-40B4-BE49-F238E27FC236}">
                <a16:creationId xmlns:a16="http://schemas.microsoft.com/office/drawing/2014/main" id="{694E67FA-D665-48F9-A096-B0BF7CD8561F}"/>
              </a:ext>
            </a:extLst>
          </p:cNvPr>
          <p:cNvSpPr txBox="1"/>
          <p:nvPr/>
        </p:nvSpPr>
        <p:spPr>
          <a:xfrm>
            <a:off x="3152344" y="2085155"/>
            <a:ext cx="4081353" cy="2039020"/>
          </a:xfrm>
          <a:prstGeom prst="rect">
            <a:avLst/>
          </a:prstGeom>
          <a:noFill/>
        </p:spPr>
        <p:txBody>
          <a:bodyPr wrap="square">
            <a:spAutoFit/>
          </a:bodyPr>
          <a:lstStyle/>
          <a:p>
            <a:pPr>
              <a:lnSpc>
                <a:spcPct val="150000"/>
              </a:lnSpc>
            </a:pPr>
            <a:r>
              <a:rPr lang="en-US" altLang="ko-KR" sz="1100" dirty="0">
                <a:solidFill>
                  <a:schemeClr val="bg1"/>
                </a:solidFill>
                <a:latin typeface="Arial" panose="020B0604020202020204" pitchFamily="34" charset="0"/>
                <a:cs typeface="Arial" panose="020B0604020202020204" pitchFamily="34" charset="0"/>
              </a:rPr>
              <a:t>A</a:t>
            </a:r>
            <a:r>
              <a:rPr lang="ko-KR" altLang="en-US" sz="1100" dirty="0">
                <a:solidFill>
                  <a:schemeClr val="bg1"/>
                </a:solidFill>
                <a:latin typeface="Arial" panose="020B0604020202020204" pitchFamily="34" charset="0"/>
                <a:cs typeface="Arial" panose="020B0604020202020204" pitchFamily="34" charset="0"/>
              </a:rPr>
              <a:t>though posts within the platforms are not automatically altered, if one believes that there is a post with misleading information all is free to report the post. If the reported posts are found to be misleading information, GLOBRIDGE is given the rights to intervene. The reporter is given rewards for the right doing and penalty is given to the prohibited for their wrong.</a:t>
            </a:r>
          </a:p>
          <a:p>
            <a:endParaRPr lang="ko-KR" altLang="en-US" sz="1100" dirty="0">
              <a:solidFill>
                <a:schemeClr val="bg1"/>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4017AC41-C50F-49D0-BCDB-FD48DF7C2249}"/>
              </a:ext>
            </a:extLst>
          </p:cNvPr>
          <p:cNvSpPr txBox="1"/>
          <p:nvPr/>
        </p:nvSpPr>
        <p:spPr>
          <a:xfrm>
            <a:off x="3140075" y="4017735"/>
            <a:ext cx="4102012" cy="1531188"/>
          </a:xfrm>
          <a:prstGeom prst="rect">
            <a:avLst/>
          </a:prstGeom>
          <a:noFill/>
        </p:spPr>
        <p:txBody>
          <a:bodyPr wrap="square">
            <a:spAutoFit/>
          </a:bodyPr>
          <a:lstStyle/>
          <a:p>
            <a:pPr>
              <a:lnSpc>
                <a:spcPct val="150000"/>
              </a:lnSpc>
            </a:pPr>
            <a:r>
              <a:rPr lang="ko-KR" altLang="en-US" sz="1100" dirty="0">
                <a:solidFill>
                  <a:schemeClr val="bg1"/>
                </a:solidFill>
                <a:latin typeface="Arial" panose="020B0604020202020204" pitchFamily="34" charset="0"/>
                <a:cs typeface="Arial" panose="020B0604020202020204" pitchFamily="34" charset="0"/>
              </a:rPr>
              <a:t>If one receives two yellow cards, they will be removed from the platform and the information will be saved through GLOBRIDGE’s blockchain technology. This system was built on the intention so that all users will provide only with correct information.</a:t>
            </a:r>
          </a:p>
          <a:p>
            <a:endParaRPr lang="ko-KR" altLang="en-US" sz="1100" dirty="0">
              <a:solidFill>
                <a:schemeClr val="bg1"/>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1E36B2AC-89F3-4154-A54C-260E73E08D01}"/>
              </a:ext>
            </a:extLst>
          </p:cNvPr>
          <p:cNvSpPr txBox="1"/>
          <p:nvPr/>
        </p:nvSpPr>
        <p:spPr>
          <a:xfrm>
            <a:off x="7864475" y="7597645"/>
            <a:ext cx="2256133" cy="605294"/>
          </a:xfrm>
          <a:prstGeom prst="rect">
            <a:avLst/>
          </a:prstGeom>
          <a:noFill/>
        </p:spPr>
        <p:txBody>
          <a:bodyPr wrap="square">
            <a:spAutoFit/>
          </a:bodyPr>
          <a:lstStyle/>
          <a:p>
            <a:pPr>
              <a:lnSpc>
                <a:spcPts val="2000"/>
              </a:lnSpc>
              <a:tabLst/>
            </a:pPr>
            <a:r>
              <a:rPr lang="en-US" altLang="zh-CN" sz="1800" dirty="0">
                <a:solidFill>
                  <a:srgbClr val="FFFFFF"/>
                </a:solidFill>
                <a:latin typeface="Gill Sans Std Light" pitchFamily="18" charset="0"/>
                <a:cs typeface="Gill Sans Std Light" pitchFamily="18" charset="0"/>
              </a:rPr>
              <a:t>Strict Standard,</a:t>
            </a:r>
          </a:p>
          <a:p>
            <a:pPr>
              <a:lnSpc>
                <a:spcPts val="2000"/>
              </a:lnSpc>
              <a:tabLst/>
            </a:pPr>
            <a:r>
              <a:rPr lang="en-US" altLang="zh-CN" sz="1800" dirty="0">
                <a:solidFill>
                  <a:srgbClr val="FFFFFF"/>
                </a:solidFill>
                <a:latin typeface="Gill Sans Std Light" pitchFamily="18" charset="0"/>
                <a:cs typeface="Gill Sans Std Light" pitchFamily="18" charset="0"/>
              </a:rPr>
              <a:t>Liberalized Matching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그림 4">
            <a:extLst>
              <a:ext uri="{FF2B5EF4-FFF2-40B4-BE49-F238E27FC236}">
                <a16:creationId xmlns:a16="http://schemas.microsoft.com/office/drawing/2014/main" id="{9B3A2576-A730-4CA0-97A9-744E8F42C6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9" y="0"/>
            <a:ext cx="15117272" cy="10691813"/>
          </a:xfrm>
          <a:prstGeom prst="rect">
            <a:avLst/>
          </a:prstGeom>
        </p:spPr>
      </p:pic>
      <p:sp>
        <p:nvSpPr>
          <p:cNvPr id="6" name="object 17">
            <a:extLst>
              <a:ext uri="{FF2B5EF4-FFF2-40B4-BE49-F238E27FC236}">
                <a16:creationId xmlns:a16="http://schemas.microsoft.com/office/drawing/2014/main" id="{02471E1E-30A7-4BEF-83B9-F1D1B7E22588}"/>
              </a:ext>
            </a:extLst>
          </p:cNvPr>
          <p:cNvSpPr txBox="1">
            <a:spLocks noGrp="1"/>
          </p:cNvSpPr>
          <p:nvPr>
            <p:ph type="title"/>
          </p:nvPr>
        </p:nvSpPr>
        <p:spPr>
          <a:xfrm>
            <a:off x="472255" y="522808"/>
            <a:ext cx="2302568" cy="1013098"/>
          </a:xfrm>
          <a:prstGeom prst="rect">
            <a:avLst/>
          </a:prstGeom>
        </p:spPr>
        <p:txBody>
          <a:bodyPr vert="horz" wrap="square" lIns="0" tIns="88900" rIns="0" bIns="0" rtlCol="0">
            <a:spAutoFit/>
          </a:bodyPr>
          <a:lstStyle/>
          <a:p>
            <a:pPr marL="12700">
              <a:lnSpc>
                <a:spcPct val="100000"/>
              </a:lnSpc>
              <a:spcBef>
                <a:spcPts val="700"/>
              </a:spcBef>
            </a:pPr>
            <a:r>
              <a:rPr lang="en-US" altLang="ko-KR" sz="3000" spc="-110" dirty="0">
                <a:solidFill>
                  <a:schemeClr val="bg1"/>
                </a:solidFill>
                <a:latin typeface="Verdana"/>
              </a:rPr>
              <a:t>GLOBRIDGE </a:t>
            </a:r>
            <a:r>
              <a:rPr sz="3000" b="0" spc="-385" dirty="0">
                <a:solidFill>
                  <a:schemeClr val="bg1"/>
                </a:solidFill>
                <a:latin typeface="Verdana"/>
                <a:cs typeface="Verdana"/>
              </a:rPr>
              <a:t>T</a:t>
            </a:r>
            <a:r>
              <a:rPr sz="3000" b="0" spc="-114" dirty="0">
                <a:solidFill>
                  <a:schemeClr val="bg1"/>
                </a:solidFill>
                <a:latin typeface="Verdana"/>
                <a:cs typeface="Verdana"/>
              </a:rPr>
              <a:t>o</a:t>
            </a:r>
            <a:r>
              <a:rPr sz="3000" b="0" spc="-185" dirty="0">
                <a:solidFill>
                  <a:schemeClr val="bg1"/>
                </a:solidFill>
                <a:latin typeface="Verdana"/>
                <a:cs typeface="Verdana"/>
              </a:rPr>
              <a:t>k</a:t>
            </a:r>
            <a:r>
              <a:rPr sz="3000" b="0" spc="-135" dirty="0">
                <a:solidFill>
                  <a:schemeClr val="bg1"/>
                </a:solidFill>
                <a:latin typeface="Verdana"/>
                <a:cs typeface="Verdana"/>
              </a:rPr>
              <a:t>en</a:t>
            </a:r>
            <a:endParaRPr sz="3000" dirty="0">
              <a:solidFill>
                <a:schemeClr val="bg1"/>
              </a:solidFill>
              <a:latin typeface="Verdana"/>
              <a:cs typeface="Verdana"/>
            </a:endParaRPr>
          </a:p>
        </p:txBody>
      </p:sp>
      <p:sp>
        <p:nvSpPr>
          <p:cNvPr id="8" name="TextBox 7">
            <a:extLst>
              <a:ext uri="{FF2B5EF4-FFF2-40B4-BE49-F238E27FC236}">
                <a16:creationId xmlns:a16="http://schemas.microsoft.com/office/drawing/2014/main" id="{C86E7E3D-0F93-4A20-BC44-7A250528D74B}"/>
              </a:ext>
            </a:extLst>
          </p:cNvPr>
          <p:cNvSpPr txBox="1"/>
          <p:nvPr/>
        </p:nvSpPr>
        <p:spPr>
          <a:xfrm>
            <a:off x="914323" y="2073032"/>
            <a:ext cx="1418431" cy="369332"/>
          </a:xfrm>
          <a:prstGeom prst="rect">
            <a:avLst/>
          </a:prstGeom>
          <a:noFill/>
        </p:spPr>
        <p:txBody>
          <a:bodyPr wrap="square">
            <a:spAutoFit/>
          </a:bodyPr>
          <a:lstStyle/>
          <a:p>
            <a:pPr marL="12700" latinLnBrk="0">
              <a:spcBef>
                <a:spcPts val="100"/>
              </a:spcBef>
            </a:pPr>
            <a:r>
              <a:rPr lang="en-US" altLang="ko-KR" sz="1800" kern="0" dirty="0">
                <a:solidFill>
                  <a:schemeClr val="bg1"/>
                </a:solidFill>
                <a:latin typeface="Verdana"/>
                <a:cs typeface="Verdana"/>
              </a:rPr>
              <a:t>Economy</a:t>
            </a:r>
          </a:p>
        </p:txBody>
      </p:sp>
      <p:sp>
        <p:nvSpPr>
          <p:cNvPr id="10" name="TextBox 9">
            <a:extLst>
              <a:ext uri="{FF2B5EF4-FFF2-40B4-BE49-F238E27FC236}">
                <a16:creationId xmlns:a16="http://schemas.microsoft.com/office/drawing/2014/main" id="{4763D886-D74F-4691-8616-D449256553C2}"/>
              </a:ext>
            </a:extLst>
          </p:cNvPr>
          <p:cNvSpPr txBox="1"/>
          <p:nvPr/>
        </p:nvSpPr>
        <p:spPr>
          <a:xfrm>
            <a:off x="7712837" y="1128849"/>
            <a:ext cx="2590800" cy="839589"/>
          </a:xfrm>
          <a:prstGeom prst="rect">
            <a:avLst/>
          </a:prstGeom>
          <a:noFill/>
        </p:spPr>
        <p:txBody>
          <a:bodyPr wrap="square">
            <a:spAutoFit/>
          </a:bodyPr>
          <a:lstStyle/>
          <a:p>
            <a:pPr marL="12700" marR="5080">
              <a:lnSpc>
                <a:spcPct val="117700"/>
              </a:lnSpc>
              <a:spcBef>
                <a:spcPts val="100"/>
              </a:spcBef>
            </a:pPr>
            <a:r>
              <a:rPr lang="en-US" altLang="ko-KR" sz="1700" spc="-110" dirty="0">
                <a:solidFill>
                  <a:srgbClr val="FFFFFF"/>
                </a:solidFill>
                <a:latin typeface="Verdana"/>
                <a:cs typeface="Verdana"/>
              </a:rPr>
              <a:t>Token  </a:t>
            </a:r>
            <a:r>
              <a:rPr lang="en-US" altLang="ko-KR" sz="1700" spc="-25" dirty="0">
                <a:solidFill>
                  <a:srgbClr val="FFFFFF"/>
                </a:solidFill>
                <a:latin typeface="Verdana"/>
                <a:cs typeface="Verdana"/>
              </a:rPr>
              <a:t>Allo</a:t>
            </a:r>
            <a:r>
              <a:rPr lang="en-US" altLang="ko-KR" sz="1700" spc="-45" dirty="0">
                <a:solidFill>
                  <a:srgbClr val="FFFFFF"/>
                </a:solidFill>
                <a:latin typeface="Verdana"/>
                <a:cs typeface="Verdana"/>
              </a:rPr>
              <a:t>c</a:t>
            </a:r>
            <a:r>
              <a:rPr lang="en-US" altLang="ko-KR" sz="1700" spc="-55" dirty="0">
                <a:solidFill>
                  <a:srgbClr val="FFFFFF"/>
                </a:solidFill>
                <a:latin typeface="Verdana"/>
                <a:cs typeface="Verdana"/>
              </a:rPr>
              <a:t>ation</a:t>
            </a:r>
            <a:endParaRPr lang="ko-KR" altLang="en-US" sz="1700" dirty="0">
              <a:latin typeface="Verdana"/>
              <a:cs typeface="Verdana"/>
            </a:endParaRPr>
          </a:p>
          <a:p>
            <a:pPr marL="20320">
              <a:lnSpc>
                <a:spcPct val="100000"/>
              </a:lnSpc>
              <a:spcBef>
                <a:spcPts val="620"/>
              </a:spcBef>
            </a:pPr>
            <a:r>
              <a:rPr lang="en-US" altLang="ko-KR" sz="1050" spc="-35" dirty="0">
                <a:solidFill>
                  <a:srgbClr val="FFFFFF"/>
                </a:solidFill>
                <a:latin typeface="Noto Sans CJK JP Black"/>
                <a:cs typeface="Noto Sans CJK JP Black"/>
              </a:rPr>
              <a:t>Total</a:t>
            </a:r>
            <a:r>
              <a:rPr lang="ko-KR" altLang="en-US" sz="1050" spc="-35" dirty="0">
                <a:solidFill>
                  <a:srgbClr val="FFFFFF"/>
                </a:solidFill>
                <a:latin typeface="Noto Sans CJK JP Black"/>
                <a:cs typeface="Noto Sans CJK JP Black"/>
              </a:rPr>
              <a:t> </a:t>
            </a:r>
            <a:r>
              <a:rPr lang="en-US" altLang="ko-KR" sz="1050" spc="-35" dirty="0">
                <a:solidFill>
                  <a:srgbClr val="FFFFFF"/>
                </a:solidFill>
                <a:latin typeface="Noto Sans CJK JP Black"/>
                <a:cs typeface="Noto Sans CJK JP Black"/>
              </a:rPr>
              <a:t>Issued</a:t>
            </a:r>
            <a:r>
              <a:rPr lang="ko-KR" altLang="en-US" sz="1050" spc="-35" dirty="0">
                <a:solidFill>
                  <a:srgbClr val="FFFFFF"/>
                </a:solidFill>
                <a:latin typeface="Noto Sans CJK JP Black"/>
                <a:cs typeface="Noto Sans CJK JP Black"/>
              </a:rPr>
              <a:t> </a:t>
            </a:r>
            <a:r>
              <a:rPr lang="en-US" altLang="ko-KR" sz="1050" spc="-35" dirty="0">
                <a:solidFill>
                  <a:srgbClr val="FFFFFF"/>
                </a:solidFill>
                <a:latin typeface="Noto Sans CJK JP Black"/>
                <a:cs typeface="Noto Sans CJK JP Black"/>
              </a:rPr>
              <a:t>Amount</a:t>
            </a:r>
            <a:endParaRPr lang="ko-KR" altLang="en-US" sz="1050" dirty="0">
              <a:latin typeface="Noto Sans CJK JP Black"/>
              <a:cs typeface="Noto Sans CJK JP Black"/>
            </a:endParaRPr>
          </a:p>
          <a:p>
            <a:pPr marL="20320">
              <a:lnSpc>
                <a:spcPct val="100000"/>
              </a:lnSpc>
              <a:spcBef>
                <a:spcPts val="260"/>
              </a:spcBef>
            </a:pPr>
            <a:r>
              <a:rPr lang="en-US" altLang="ko-KR" sz="1050" spc="-35" dirty="0">
                <a:solidFill>
                  <a:srgbClr val="FFFFFF"/>
                </a:solidFill>
                <a:latin typeface="Noto Sans CJK JP Black"/>
                <a:cs typeface="Noto Sans CJK JP Black"/>
              </a:rPr>
              <a:t>4.95</a:t>
            </a:r>
            <a:r>
              <a:rPr lang="ko-KR" altLang="en-US" sz="1050" spc="-35" dirty="0">
                <a:solidFill>
                  <a:srgbClr val="FFFFFF"/>
                </a:solidFill>
                <a:latin typeface="Noto Sans CJK JP Black"/>
                <a:cs typeface="Noto Sans CJK JP Black"/>
              </a:rPr>
              <a:t> </a:t>
            </a:r>
            <a:r>
              <a:rPr lang="en-US" altLang="ko-KR" sz="1050" spc="-35" dirty="0">
                <a:solidFill>
                  <a:srgbClr val="FFFFFF"/>
                </a:solidFill>
                <a:latin typeface="Noto Sans CJK JP Black"/>
                <a:cs typeface="Noto Sans CJK JP Black"/>
              </a:rPr>
              <a:t>Billion</a:t>
            </a:r>
            <a:r>
              <a:rPr lang="ko-KR" altLang="en-US" sz="1050" spc="-50" dirty="0">
                <a:solidFill>
                  <a:srgbClr val="FFFFFF"/>
                </a:solidFill>
                <a:latin typeface="Noto Sans CJK JP Black"/>
                <a:cs typeface="Noto Sans CJK JP Black"/>
              </a:rPr>
              <a:t> </a:t>
            </a:r>
            <a:r>
              <a:rPr lang="en-US" altLang="ko-KR" sz="1050" spc="-40" dirty="0">
                <a:solidFill>
                  <a:srgbClr val="FFFFFF"/>
                </a:solidFill>
                <a:latin typeface="Noto Sans CJK JP Black"/>
                <a:cs typeface="Noto Sans CJK JP Black"/>
              </a:rPr>
              <a:t>(4,950,000,000)</a:t>
            </a:r>
            <a:endParaRPr lang="ko-KR" altLang="en-US" sz="1050" dirty="0">
              <a:latin typeface="Noto Sans CJK JP Black"/>
              <a:cs typeface="Noto Sans CJK JP Black"/>
            </a:endParaRPr>
          </a:p>
        </p:txBody>
      </p:sp>
      <p:sp>
        <p:nvSpPr>
          <p:cNvPr id="11" name="object 72">
            <a:extLst>
              <a:ext uri="{FF2B5EF4-FFF2-40B4-BE49-F238E27FC236}">
                <a16:creationId xmlns:a16="http://schemas.microsoft.com/office/drawing/2014/main" id="{115C9998-E428-4C71-B882-12BB32EE16E3}"/>
              </a:ext>
            </a:extLst>
          </p:cNvPr>
          <p:cNvSpPr txBox="1"/>
          <p:nvPr/>
        </p:nvSpPr>
        <p:spPr>
          <a:xfrm>
            <a:off x="10988675" y="845004"/>
            <a:ext cx="1633855" cy="567690"/>
          </a:xfrm>
          <a:prstGeom prst="rect">
            <a:avLst/>
          </a:prstGeom>
        </p:spPr>
        <p:txBody>
          <a:bodyPr vert="horz" wrap="square" lIns="0" tIns="69850" rIns="0" bIns="0" rtlCol="0">
            <a:spAutoFit/>
          </a:bodyPr>
          <a:lstStyle/>
          <a:p>
            <a:pPr marL="12700">
              <a:lnSpc>
                <a:spcPct val="100000"/>
              </a:lnSpc>
              <a:spcBef>
                <a:spcPts val="550"/>
              </a:spcBef>
            </a:pPr>
            <a:r>
              <a:rPr sz="1400" b="1" dirty="0">
                <a:solidFill>
                  <a:srgbClr val="FFFFFF"/>
                </a:solidFill>
                <a:latin typeface="Roboto"/>
                <a:cs typeface="Roboto"/>
              </a:rPr>
              <a:t>3% </a:t>
            </a:r>
            <a:r>
              <a:rPr sz="1100" dirty="0">
                <a:solidFill>
                  <a:srgbClr val="FFFFFF"/>
                </a:solidFill>
                <a:latin typeface="Trebuchet MS"/>
                <a:cs typeface="Trebuchet MS"/>
              </a:rPr>
              <a:t>Advisor,</a:t>
            </a:r>
            <a:r>
              <a:rPr sz="1100" spc="-185" dirty="0">
                <a:solidFill>
                  <a:srgbClr val="FFFFFF"/>
                </a:solidFill>
                <a:latin typeface="Trebuchet MS"/>
                <a:cs typeface="Trebuchet MS"/>
              </a:rPr>
              <a:t> </a:t>
            </a:r>
            <a:r>
              <a:rPr sz="1100" spc="35" dirty="0">
                <a:solidFill>
                  <a:srgbClr val="FFFFFF"/>
                </a:solidFill>
                <a:latin typeface="Trebuchet MS"/>
                <a:cs typeface="Trebuchet MS"/>
              </a:rPr>
              <a:t>Community</a:t>
            </a:r>
            <a:endParaRPr sz="1100" dirty="0">
              <a:latin typeface="Trebuchet MS"/>
              <a:cs typeface="Trebuchet MS"/>
            </a:endParaRPr>
          </a:p>
          <a:p>
            <a:pPr marL="398780">
              <a:lnSpc>
                <a:spcPct val="100000"/>
              </a:lnSpc>
              <a:spcBef>
                <a:spcPts val="455"/>
              </a:spcBef>
            </a:pPr>
            <a:r>
              <a:rPr sz="1400" b="1" dirty="0">
                <a:solidFill>
                  <a:srgbClr val="FFFFFF"/>
                </a:solidFill>
                <a:latin typeface="Roboto"/>
                <a:cs typeface="Roboto"/>
              </a:rPr>
              <a:t>2%</a:t>
            </a:r>
            <a:r>
              <a:rPr sz="1400" b="1" spc="285" dirty="0">
                <a:solidFill>
                  <a:srgbClr val="FFFFFF"/>
                </a:solidFill>
                <a:latin typeface="Roboto"/>
                <a:cs typeface="Roboto"/>
              </a:rPr>
              <a:t> </a:t>
            </a:r>
            <a:r>
              <a:rPr sz="1100" dirty="0">
                <a:solidFill>
                  <a:srgbClr val="FFFFFF"/>
                </a:solidFill>
                <a:latin typeface="Trebuchet MS"/>
                <a:cs typeface="Trebuchet MS"/>
              </a:rPr>
              <a:t>Legal</a:t>
            </a:r>
            <a:endParaRPr sz="1100" dirty="0">
              <a:latin typeface="Trebuchet MS"/>
              <a:cs typeface="Trebuchet MS"/>
            </a:endParaRPr>
          </a:p>
        </p:txBody>
      </p:sp>
      <p:sp>
        <p:nvSpPr>
          <p:cNvPr id="12" name="object 71">
            <a:extLst>
              <a:ext uri="{FF2B5EF4-FFF2-40B4-BE49-F238E27FC236}">
                <a16:creationId xmlns:a16="http://schemas.microsoft.com/office/drawing/2014/main" id="{DD20A659-5FBF-4EB6-8588-0B1F7E2D085A}"/>
              </a:ext>
            </a:extLst>
          </p:cNvPr>
          <p:cNvSpPr txBox="1"/>
          <p:nvPr/>
        </p:nvSpPr>
        <p:spPr>
          <a:xfrm>
            <a:off x="9693275" y="2000478"/>
            <a:ext cx="662305" cy="414655"/>
          </a:xfrm>
          <a:prstGeom prst="rect">
            <a:avLst/>
          </a:prstGeom>
        </p:spPr>
        <p:txBody>
          <a:bodyPr vert="horz" wrap="square" lIns="0" tIns="12700" rIns="0" bIns="0" rtlCol="0">
            <a:spAutoFit/>
          </a:bodyPr>
          <a:lstStyle/>
          <a:p>
            <a:pPr marL="313690">
              <a:lnSpc>
                <a:spcPct val="100000"/>
              </a:lnSpc>
              <a:spcBef>
                <a:spcPts val="100"/>
              </a:spcBef>
            </a:pPr>
            <a:r>
              <a:rPr sz="1400" b="1" dirty="0">
                <a:solidFill>
                  <a:srgbClr val="FFFFFF"/>
                </a:solidFill>
                <a:latin typeface="Roboto"/>
                <a:cs typeface="Roboto"/>
              </a:rPr>
              <a:t>15%</a:t>
            </a:r>
            <a:endParaRPr sz="1400" dirty="0">
              <a:latin typeface="Roboto"/>
              <a:cs typeface="Roboto"/>
            </a:endParaRPr>
          </a:p>
          <a:p>
            <a:pPr marL="12700">
              <a:lnSpc>
                <a:spcPct val="100000"/>
              </a:lnSpc>
              <a:spcBef>
                <a:spcPts val="60"/>
              </a:spcBef>
            </a:pPr>
            <a:r>
              <a:rPr sz="1100" spc="60" dirty="0">
                <a:solidFill>
                  <a:srgbClr val="FFFFFF"/>
                </a:solidFill>
                <a:latin typeface="Trebuchet MS"/>
                <a:cs typeface="Trebuchet MS"/>
              </a:rPr>
              <a:t>O</a:t>
            </a:r>
            <a:r>
              <a:rPr sz="1100" spc="15" dirty="0">
                <a:solidFill>
                  <a:srgbClr val="FFFFFF"/>
                </a:solidFill>
                <a:latin typeface="Trebuchet MS"/>
                <a:cs typeface="Trebuchet MS"/>
              </a:rPr>
              <a:t>pe</a:t>
            </a:r>
            <a:r>
              <a:rPr sz="1100" spc="-15" dirty="0">
                <a:solidFill>
                  <a:srgbClr val="FFFFFF"/>
                </a:solidFill>
                <a:latin typeface="Trebuchet MS"/>
                <a:cs typeface="Trebuchet MS"/>
              </a:rPr>
              <a:t>r</a:t>
            </a:r>
            <a:r>
              <a:rPr sz="1100" dirty="0">
                <a:solidFill>
                  <a:srgbClr val="FFFFFF"/>
                </a:solidFill>
                <a:latin typeface="Trebuchet MS"/>
                <a:cs typeface="Trebuchet MS"/>
              </a:rPr>
              <a:t>ation</a:t>
            </a:r>
            <a:endParaRPr sz="1100" dirty="0">
              <a:latin typeface="Trebuchet MS"/>
              <a:cs typeface="Trebuchet MS"/>
            </a:endParaRPr>
          </a:p>
        </p:txBody>
      </p:sp>
      <p:sp>
        <p:nvSpPr>
          <p:cNvPr id="14" name="object 70">
            <a:extLst>
              <a:ext uri="{FF2B5EF4-FFF2-40B4-BE49-F238E27FC236}">
                <a16:creationId xmlns:a16="http://schemas.microsoft.com/office/drawing/2014/main" id="{40958880-E251-4B42-BBF5-C5621749723F}"/>
              </a:ext>
            </a:extLst>
          </p:cNvPr>
          <p:cNvSpPr txBox="1"/>
          <p:nvPr/>
        </p:nvSpPr>
        <p:spPr>
          <a:xfrm>
            <a:off x="8583664" y="4497679"/>
            <a:ext cx="1320596" cy="582295"/>
          </a:xfrm>
          <a:prstGeom prst="rect">
            <a:avLst/>
          </a:prstGeom>
        </p:spPr>
        <p:txBody>
          <a:bodyPr vert="horz" wrap="square" lIns="0" tIns="12700" rIns="0" bIns="0" rtlCol="0">
            <a:spAutoFit/>
          </a:bodyPr>
          <a:lstStyle/>
          <a:p>
            <a:pPr marL="922655">
              <a:lnSpc>
                <a:spcPct val="100000"/>
              </a:lnSpc>
              <a:spcBef>
                <a:spcPts val="100"/>
              </a:spcBef>
            </a:pPr>
            <a:r>
              <a:rPr sz="1400" b="1" dirty="0">
                <a:solidFill>
                  <a:srgbClr val="FFFFFF"/>
                </a:solidFill>
                <a:latin typeface="Roboto"/>
                <a:cs typeface="Roboto"/>
              </a:rPr>
              <a:t>20%</a:t>
            </a:r>
            <a:endParaRPr sz="1400" dirty="0">
              <a:latin typeface="Roboto"/>
              <a:cs typeface="Roboto"/>
            </a:endParaRPr>
          </a:p>
          <a:p>
            <a:pPr marL="12700">
              <a:lnSpc>
                <a:spcPct val="100000"/>
              </a:lnSpc>
              <a:spcBef>
                <a:spcPts val="60"/>
              </a:spcBef>
            </a:pPr>
            <a:r>
              <a:rPr sz="1100" spc="55" dirty="0">
                <a:solidFill>
                  <a:srgbClr val="FFFFFF"/>
                </a:solidFill>
                <a:latin typeface="Trebuchet MS"/>
                <a:cs typeface="Trebuchet MS"/>
              </a:rPr>
              <a:t>Business</a:t>
            </a:r>
            <a:r>
              <a:rPr sz="1100" spc="-150" dirty="0">
                <a:solidFill>
                  <a:srgbClr val="FFFFFF"/>
                </a:solidFill>
                <a:latin typeface="Trebuchet MS"/>
                <a:cs typeface="Trebuchet MS"/>
              </a:rPr>
              <a:t> </a:t>
            </a:r>
            <a:r>
              <a:rPr sz="1100" spc="10" dirty="0">
                <a:solidFill>
                  <a:srgbClr val="FFFFFF"/>
                </a:solidFill>
                <a:latin typeface="Trebuchet MS"/>
                <a:cs typeface="Trebuchet MS"/>
              </a:rPr>
              <a:t>Operation</a:t>
            </a:r>
            <a:endParaRPr sz="1100" dirty="0">
              <a:latin typeface="Trebuchet MS"/>
              <a:cs typeface="Trebuchet MS"/>
            </a:endParaRPr>
          </a:p>
          <a:p>
            <a:pPr marL="963930">
              <a:lnSpc>
                <a:spcPct val="100000"/>
              </a:lnSpc>
            </a:pPr>
            <a:r>
              <a:rPr sz="1100" spc="70" dirty="0">
                <a:solidFill>
                  <a:srgbClr val="FFFFFF"/>
                </a:solidFill>
                <a:latin typeface="Trebuchet MS"/>
                <a:cs typeface="Trebuchet MS"/>
              </a:rPr>
              <a:t>R&amp;D</a:t>
            </a:r>
            <a:endParaRPr sz="1100" dirty="0">
              <a:latin typeface="Trebuchet MS"/>
              <a:cs typeface="Trebuchet MS"/>
            </a:endParaRPr>
          </a:p>
        </p:txBody>
      </p:sp>
      <p:sp>
        <p:nvSpPr>
          <p:cNvPr id="15" name="object 69">
            <a:extLst>
              <a:ext uri="{FF2B5EF4-FFF2-40B4-BE49-F238E27FC236}">
                <a16:creationId xmlns:a16="http://schemas.microsoft.com/office/drawing/2014/main" id="{3270FE1B-2D9A-4150-911D-AC8F29AF76E9}"/>
              </a:ext>
            </a:extLst>
          </p:cNvPr>
          <p:cNvSpPr txBox="1"/>
          <p:nvPr/>
        </p:nvSpPr>
        <p:spPr>
          <a:xfrm>
            <a:off x="11843952" y="3112427"/>
            <a:ext cx="1248870" cy="592470"/>
          </a:xfrm>
          <a:prstGeom prst="rect">
            <a:avLst/>
          </a:prstGeom>
        </p:spPr>
        <p:txBody>
          <a:bodyPr vert="horz" wrap="square" lIns="0" tIns="12700" rIns="0" bIns="0" rtlCol="0">
            <a:spAutoFit/>
          </a:bodyPr>
          <a:lstStyle/>
          <a:p>
            <a:pPr marL="686435">
              <a:lnSpc>
                <a:spcPct val="100000"/>
              </a:lnSpc>
              <a:spcBef>
                <a:spcPts val="100"/>
              </a:spcBef>
            </a:pPr>
            <a:r>
              <a:rPr sz="1400" b="1" dirty="0">
                <a:solidFill>
                  <a:srgbClr val="FFFFFF"/>
                </a:solidFill>
                <a:latin typeface="Roboto"/>
                <a:cs typeface="Roboto"/>
              </a:rPr>
              <a:t>35%</a:t>
            </a:r>
            <a:endParaRPr sz="1400">
              <a:latin typeface="Roboto"/>
              <a:cs typeface="Roboto"/>
            </a:endParaRPr>
          </a:p>
          <a:p>
            <a:pPr marL="269240" marR="5080" indent="-257175">
              <a:lnSpc>
                <a:spcPct val="100000"/>
              </a:lnSpc>
              <a:spcBef>
                <a:spcPts val="60"/>
              </a:spcBef>
            </a:pPr>
            <a:r>
              <a:rPr lang="en-US" sz="1100" spc="20">
                <a:solidFill>
                  <a:srgbClr val="FFFFFF"/>
                </a:solidFill>
                <a:latin typeface="Trebuchet MS"/>
                <a:cs typeface="Trebuchet MS"/>
              </a:rPr>
              <a:t>  </a:t>
            </a:r>
            <a:r>
              <a:rPr sz="1100" spc="20">
                <a:solidFill>
                  <a:srgbClr val="FFFFFF"/>
                </a:solidFill>
                <a:latin typeface="Trebuchet MS"/>
                <a:cs typeface="Trebuchet MS"/>
              </a:rPr>
              <a:t>Angel</a:t>
            </a:r>
            <a:r>
              <a:rPr sz="1100" spc="-140">
                <a:solidFill>
                  <a:srgbClr val="FFFFFF"/>
                </a:solidFill>
                <a:latin typeface="Trebuchet MS"/>
                <a:cs typeface="Trebuchet MS"/>
              </a:rPr>
              <a:t> </a:t>
            </a:r>
            <a:r>
              <a:rPr sz="1100" spc="5" dirty="0">
                <a:solidFill>
                  <a:srgbClr val="FFFFFF"/>
                </a:solidFill>
                <a:latin typeface="Trebuchet MS"/>
                <a:cs typeface="Trebuchet MS"/>
              </a:rPr>
              <a:t>Investors</a:t>
            </a:r>
            <a:r>
              <a:rPr sz="1100" spc="5">
                <a:solidFill>
                  <a:srgbClr val="FFFFFF"/>
                </a:solidFill>
                <a:latin typeface="Trebuchet MS"/>
                <a:cs typeface="Trebuchet MS"/>
              </a:rPr>
              <a:t>,  </a:t>
            </a:r>
            <a:endParaRPr lang="en-US" sz="1100" spc="5">
              <a:solidFill>
                <a:srgbClr val="FFFFFF"/>
              </a:solidFill>
              <a:latin typeface="Trebuchet MS"/>
              <a:cs typeface="Trebuchet MS"/>
            </a:endParaRPr>
          </a:p>
          <a:p>
            <a:pPr marL="269240" marR="5080" indent="-257175">
              <a:lnSpc>
                <a:spcPct val="100000"/>
              </a:lnSpc>
              <a:spcBef>
                <a:spcPts val="60"/>
              </a:spcBef>
            </a:pPr>
            <a:r>
              <a:rPr lang="en-US" sz="1100" spc="5">
                <a:solidFill>
                  <a:srgbClr val="FFFFFF"/>
                </a:solidFill>
                <a:latin typeface="Trebuchet MS"/>
                <a:cs typeface="Trebuchet MS"/>
              </a:rPr>
              <a:t>       </a:t>
            </a:r>
            <a:r>
              <a:rPr sz="1100" spc="-10">
                <a:solidFill>
                  <a:srgbClr val="FFFFFF"/>
                </a:solidFill>
                <a:latin typeface="Trebuchet MS"/>
                <a:cs typeface="Trebuchet MS"/>
              </a:rPr>
              <a:t>Token</a:t>
            </a:r>
            <a:r>
              <a:rPr sz="1100" spc="-160">
                <a:solidFill>
                  <a:srgbClr val="FFFFFF"/>
                </a:solidFill>
                <a:latin typeface="Trebuchet MS"/>
                <a:cs typeface="Trebuchet MS"/>
              </a:rPr>
              <a:t> </a:t>
            </a:r>
            <a:r>
              <a:rPr sz="1100" spc="45" dirty="0">
                <a:solidFill>
                  <a:srgbClr val="FFFFFF"/>
                </a:solidFill>
                <a:latin typeface="Trebuchet MS"/>
                <a:cs typeface="Trebuchet MS"/>
              </a:rPr>
              <a:t>Sales</a:t>
            </a:r>
            <a:endParaRPr sz="1100">
              <a:latin typeface="Trebuchet MS"/>
              <a:cs typeface="Trebuchet MS"/>
            </a:endParaRPr>
          </a:p>
        </p:txBody>
      </p:sp>
      <p:sp>
        <p:nvSpPr>
          <p:cNvPr id="17" name="object 73">
            <a:extLst>
              <a:ext uri="{FF2B5EF4-FFF2-40B4-BE49-F238E27FC236}">
                <a16:creationId xmlns:a16="http://schemas.microsoft.com/office/drawing/2014/main" id="{75DB6F31-D3E0-44B6-A1A1-99FE34E40160}"/>
              </a:ext>
            </a:extLst>
          </p:cNvPr>
          <p:cNvSpPr txBox="1"/>
          <p:nvPr/>
        </p:nvSpPr>
        <p:spPr>
          <a:xfrm>
            <a:off x="12073437" y="4510163"/>
            <a:ext cx="887801" cy="414655"/>
          </a:xfrm>
          <a:prstGeom prst="rect">
            <a:avLst/>
          </a:prstGeom>
        </p:spPr>
        <p:txBody>
          <a:bodyPr vert="horz" wrap="square" lIns="0" tIns="12700" rIns="0" bIns="0" rtlCol="0">
            <a:spAutoFit/>
          </a:bodyPr>
          <a:lstStyle/>
          <a:p>
            <a:pPr marL="447675">
              <a:lnSpc>
                <a:spcPct val="100000"/>
              </a:lnSpc>
              <a:spcBef>
                <a:spcPts val="100"/>
              </a:spcBef>
            </a:pPr>
            <a:r>
              <a:rPr sz="1400" b="1" dirty="0">
                <a:solidFill>
                  <a:srgbClr val="FFFFFF"/>
                </a:solidFill>
                <a:latin typeface="Roboto"/>
                <a:cs typeface="Roboto"/>
              </a:rPr>
              <a:t>25%</a:t>
            </a:r>
            <a:endParaRPr sz="1400" dirty="0">
              <a:latin typeface="Roboto"/>
              <a:cs typeface="Roboto"/>
            </a:endParaRPr>
          </a:p>
          <a:p>
            <a:pPr marL="12700">
              <a:lnSpc>
                <a:spcPct val="100000"/>
              </a:lnSpc>
              <a:spcBef>
                <a:spcPts val="60"/>
              </a:spcBef>
            </a:pPr>
            <a:r>
              <a:rPr sz="1100" spc="95" dirty="0">
                <a:solidFill>
                  <a:srgbClr val="FFFFFF"/>
                </a:solidFill>
                <a:latin typeface="Trebuchet MS"/>
                <a:cs typeface="Trebuchet MS"/>
              </a:rPr>
              <a:t>C</a:t>
            </a:r>
            <a:r>
              <a:rPr sz="1100" spc="25" dirty="0">
                <a:solidFill>
                  <a:srgbClr val="FFFFFF"/>
                </a:solidFill>
                <a:latin typeface="Trebuchet MS"/>
                <a:cs typeface="Trebuchet MS"/>
              </a:rPr>
              <a:t>orpo</a:t>
            </a:r>
            <a:r>
              <a:rPr sz="1100" spc="-5" dirty="0">
                <a:solidFill>
                  <a:srgbClr val="FFFFFF"/>
                </a:solidFill>
                <a:latin typeface="Trebuchet MS"/>
                <a:cs typeface="Trebuchet MS"/>
              </a:rPr>
              <a:t>r</a:t>
            </a:r>
            <a:r>
              <a:rPr sz="1100" dirty="0">
                <a:solidFill>
                  <a:srgbClr val="FFFFFF"/>
                </a:solidFill>
                <a:latin typeface="Trebuchet MS"/>
                <a:cs typeface="Trebuchet MS"/>
              </a:rPr>
              <a:t>ation</a:t>
            </a:r>
            <a:endParaRPr sz="1100" dirty="0">
              <a:latin typeface="Trebuchet MS"/>
              <a:cs typeface="Trebuchet MS"/>
            </a:endParaRPr>
          </a:p>
        </p:txBody>
      </p:sp>
      <p:sp>
        <p:nvSpPr>
          <p:cNvPr id="18" name="object 67">
            <a:extLst>
              <a:ext uri="{FF2B5EF4-FFF2-40B4-BE49-F238E27FC236}">
                <a16:creationId xmlns:a16="http://schemas.microsoft.com/office/drawing/2014/main" id="{6C62ECE9-7B16-4DA3-8B37-38235DD58CA0}"/>
              </a:ext>
            </a:extLst>
          </p:cNvPr>
          <p:cNvSpPr txBox="1"/>
          <p:nvPr/>
        </p:nvSpPr>
        <p:spPr>
          <a:xfrm>
            <a:off x="8051406" y="6805549"/>
            <a:ext cx="1208405" cy="611065"/>
          </a:xfrm>
          <a:prstGeom prst="rect">
            <a:avLst/>
          </a:prstGeom>
        </p:spPr>
        <p:txBody>
          <a:bodyPr vert="horz" wrap="square" lIns="0" tIns="12700" rIns="0" bIns="0" rtlCol="0">
            <a:spAutoFit/>
          </a:bodyPr>
          <a:lstStyle/>
          <a:p>
            <a:pPr marL="12700" marR="5080">
              <a:lnSpc>
                <a:spcPct val="117700"/>
              </a:lnSpc>
              <a:spcBef>
                <a:spcPts val="100"/>
              </a:spcBef>
            </a:pPr>
            <a:r>
              <a:rPr sz="1700" spc="-80" dirty="0">
                <a:solidFill>
                  <a:srgbClr val="FFFFFF"/>
                </a:solidFill>
                <a:latin typeface="Verdana"/>
                <a:cs typeface="Verdana"/>
              </a:rPr>
              <a:t>Fund  </a:t>
            </a:r>
            <a:endParaRPr lang="en-US" sz="1700" spc="-80" dirty="0">
              <a:solidFill>
                <a:srgbClr val="FFFFFF"/>
              </a:solidFill>
              <a:latin typeface="Verdana"/>
              <a:cs typeface="Verdana"/>
            </a:endParaRPr>
          </a:p>
          <a:p>
            <a:pPr marL="12700" marR="5080">
              <a:lnSpc>
                <a:spcPct val="117700"/>
              </a:lnSpc>
              <a:spcBef>
                <a:spcPts val="100"/>
              </a:spcBef>
            </a:pPr>
            <a:r>
              <a:rPr sz="1700" spc="-55" dirty="0">
                <a:solidFill>
                  <a:srgbClr val="FFFFFF"/>
                </a:solidFill>
                <a:latin typeface="Verdana"/>
                <a:cs typeface="Verdana"/>
              </a:rPr>
              <a:t>Di</a:t>
            </a:r>
            <a:r>
              <a:rPr sz="1700" spc="-75" dirty="0">
                <a:solidFill>
                  <a:srgbClr val="FFFFFF"/>
                </a:solidFill>
                <a:latin typeface="Verdana"/>
                <a:cs typeface="Verdana"/>
              </a:rPr>
              <a:t>s</a:t>
            </a:r>
            <a:r>
              <a:rPr sz="1700" spc="-50" dirty="0">
                <a:solidFill>
                  <a:srgbClr val="FFFFFF"/>
                </a:solidFill>
                <a:latin typeface="Verdana"/>
                <a:cs typeface="Verdana"/>
              </a:rPr>
              <a:t>tribution</a:t>
            </a:r>
            <a:endParaRPr sz="1700" dirty="0">
              <a:latin typeface="Verdana"/>
              <a:cs typeface="Verdana"/>
            </a:endParaRPr>
          </a:p>
        </p:txBody>
      </p:sp>
      <p:sp>
        <p:nvSpPr>
          <p:cNvPr id="19" name="object 75">
            <a:extLst>
              <a:ext uri="{FF2B5EF4-FFF2-40B4-BE49-F238E27FC236}">
                <a16:creationId xmlns:a16="http://schemas.microsoft.com/office/drawing/2014/main" id="{5105A54E-1F55-41E0-BE66-D42B076EAF45}"/>
              </a:ext>
            </a:extLst>
          </p:cNvPr>
          <p:cNvSpPr txBox="1"/>
          <p:nvPr/>
        </p:nvSpPr>
        <p:spPr>
          <a:xfrm>
            <a:off x="10579671" y="6408458"/>
            <a:ext cx="676275" cy="238760"/>
          </a:xfrm>
          <a:prstGeom prst="rect">
            <a:avLst/>
          </a:prstGeom>
        </p:spPr>
        <p:txBody>
          <a:bodyPr vert="horz" wrap="square" lIns="0" tIns="12700" rIns="0" bIns="0" rtlCol="0">
            <a:spAutoFit/>
          </a:bodyPr>
          <a:lstStyle/>
          <a:p>
            <a:pPr marL="12700">
              <a:lnSpc>
                <a:spcPct val="100000"/>
              </a:lnSpc>
              <a:spcBef>
                <a:spcPts val="100"/>
              </a:spcBef>
            </a:pPr>
            <a:r>
              <a:rPr sz="1400" b="1" dirty="0">
                <a:solidFill>
                  <a:srgbClr val="FFFFFF"/>
                </a:solidFill>
                <a:latin typeface="Roboto"/>
                <a:cs typeface="Roboto"/>
              </a:rPr>
              <a:t>5%</a:t>
            </a:r>
            <a:r>
              <a:rPr sz="1400" b="1" spc="229" dirty="0">
                <a:solidFill>
                  <a:srgbClr val="FFFFFF"/>
                </a:solidFill>
                <a:latin typeface="Roboto"/>
                <a:cs typeface="Roboto"/>
              </a:rPr>
              <a:t> </a:t>
            </a:r>
            <a:r>
              <a:rPr sz="1100" dirty="0">
                <a:solidFill>
                  <a:srgbClr val="FFFFFF"/>
                </a:solidFill>
                <a:latin typeface="Trebuchet MS"/>
                <a:cs typeface="Trebuchet MS"/>
              </a:rPr>
              <a:t>Legal</a:t>
            </a:r>
            <a:endParaRPr sz="1100" dirty="0">
              <a:latin typeface="Trebuchet MS"/>
              <a:cs typeface="Trebuchet MS"/>
            </a:endParaRPr>
          </a:p>
        </p:txBody>
      </p:sp>
      <p:sp>
        <p:nvSpPr>
          <p:cNvPr id="20" name="object 76">
            <a:extLst>
              <a:ext uri="{FF2B5EF4-FFF2-40B4-BE49-F238E27FC236}">
                <a16:creationId xmlns:a16="http://schemas.microsoft.com/office/drawing/2014/main" id="{C9176C90-778F-4B08-ADE6-A36BE5B09786}"/>
              </a:ext>
            </a:extLst>
          </p:cNvPr>
          <p:cNvSpPr txBox="1"/>
          <p:nvPr/>
        </p:nvSpPr>
        <p:spPr>
          <a:xfrm>
            <a:off x="12683629" y="7019531"/>
            <a:ext cx="873760" cy="414655"/>
          </a:xfrm>
          <a:prstGeom prst="rect">
            <a:avLst/>
          </a:prstGeom>
        </p:spPr>
        <p:txBody>
          <a:bodyPr vert="horz" wrap="square" lIns="0" tIns="12700" rIns="0" bIns="0" rtlCol="0">
            <a:spAutoFit/>
          </a:bodyPr>
          <a:lstStyle/>
          <a:p>
            <a:pPr marL="12700">
              <a:lnSpc>
                <a:spcPct val="100000"/>
              </a:lnSpc>
              <a:spcBef>
                <a:spcPts val="100"/>
              </a:spcBef>
            </a:pPr>
            <a:r>
              <a:rPr sz="1400" b="1" dirty="0">
                <a:solidFill>
                  <a:srgbClr val="FFFFFF"/>
                </a:solidFill>
                <a:latin typeface="Roboto"/>
                <a:cs typeface="Roboto"/>
              </a:rPr>
              <a:t>25%</a:t>
            </a:r>
            <a:endParaRPr sz="1400" dirty="0">
              <a:latin typeface="Roboto"/>
              <a:cs typeface="Roboto"/>
            </a:endParaRPr>
          </a:p>
          <a:p>
            <a:pPr marL="12700">
              <a:lnSpc>
                <a:spcPct val="100000"/>
              </a:lnSpc>
              <a:spcBef>
                <a:spcPts val="60"/>
              </a:spcBef>
            </a:pPr>
            <a:r>
              <a:rPr sz="1100" spc="90" dirty="0">
                <a:solidFill>
                  <a:srgbClr val="FFFFFF"/>
                </a:solidFill>
                <a:latin typeface="Trebuchet MS"/>
                <a:cs typeface="Trebuchet MS"/>
              </a:rPr>
              <a:t>D</a:t>
            </a:r>
            <a:r>
              <a:rPr sz="1100" spc="-25" dirty="0">
                <a:solidFill>
                  <a:srgbClr val="FFFFFF"/>
                </a:solidFill>
                <a:latin typeface="Trebuchet MS"/>
                <a:cs typeface="Trebuchet MS"/>
              </a:rPr>
              <a:t>e</a:t>
            </a:r>
            <a:r>
              <a:rPr sz="1100" spc="-10" dirty="0">
                <a:solidFill>
                  <a:srgbClr val="FFFFFF"/>
                </a:solidFill>
                <a:latin typeface="Trebuchet MS"/>
                <a:cs typeface="Trebuchet MS"/>
              </a:rPr>
              <a:t>v</a:t>
            </a:r>
            <a:r>
              <a:rPr sz="1100" spc="10" dirty="0">
                <a:solidFill>
                  <a:srgbClr val="FFFFFF"/>
                </a:solidFill>
                <a:latin typeface="Trebuchet MS"/>
                <a:cs typeface="Trebuchet MS"/>
              </a:rPr>
              <a:t>elopment</a:t>
            </a:r>
            <a:endParaRPr sz="1100" dirty="0">
              <a:latin typeface="Trebuchet MS"/>
              <a:cs typeface="Trebuchet MS"/>
            </a:endParaRPr>
          </a:p>
        </p:txBody>
      </p:sp>
      <p:sp>
        <p:nvSpPr>
          <p:cNvPr id="21" name="object 78">
            <a:extLst>
              <a:ext uri="{FF2B5EF4-FFF2-40B4-BE49-F238E27FC236}">
                <a16:creationId xmlns:a16="http://schemas.microsoft.com/office/drawing/2014/main" id="{6368C693-E996-44D6-8FA6-BF473106EE1F}"/>
              </a:ext>
            </a:extLst>
          </p:cNvPr>
          <p:cNvSpPr txBox="1"/>
          <p:nvPr/>
        </p:nvSpPr>
        <p:spPr>
          <a:xfrm>
            <a:off x="12683629" y="8595067"/>
            <a:ext cx="438645" cy="414655"/>
          </a:xfrm>
          <a:prstGeom prst="rect">
            <a:avLst/>
          </a:prstGeom>
        </p:spPr>
        <p:txBody>
          <a:bodyPr vert="horz" wrap="square" lIns="0" tIns="12700" rIns="0" bIns="0" rtlCol="0">
            <a:spAutoFit/>
          </a:bodyPr>
          <a:lstStyle/>
          <a:p>
            <a:pPr marL="12700">
              <a:lnSpc>
                <a:spcPct val="100000"/>
              </a:lnSpc>
              <a:spcBef>
                <a:spcPts val="100"/>
              </a:spcBef>
            </a:pPr>
            <a:r>
              <a:rPr sz="1400" b="1" dirty="0">
                <a:solidFill>
                  <a:srgbClr val="FFFFFF"/>
                </a:solidFill>
                <a:latin typeface="Roboto"/>
                <a:cs typeface="Roboto"/>
              </a:rPr>
              <a:t>20%</a:t>
            </a:r>
            <a:endParaRPr sz="1400" dirty="0">
              <a:latin typeface="Roboto"/>
              <a:cs typeface="Roboto"/>
            </a:endParaRPr>
          </a:p>
          <a:p>
            <a:pPr marL="12700">
              <a:lnSpc>
                <a:spcPct val="100000"/>
              </a:lnSpc>
              <a:spcBef>
                <a:spcPts val="60"/>
              </a:spcBef>
            </a:pPr>
            <a:r>
              <a:rPr sz="1100" spc="70" dirty="0">
                <a:solidFill>
                  <a:srgbClr val="FFFFFF"/>
                </a:solidFill>
                <a:latin typeface="Trebuchet MS"/>
                <a:cs typeface="Trebuchet MS"/>
              </a:rPr>
              <a:t>R&amp;D</a:t>
            </a:r>
            <a:endParaRPr sz="1100" dirty="0">
              <a:latin typeface="Trebuchet MS"/>
              <a:cs typeface="Trebuchet MS"/>
            </a:endParaRPr>
          </a:p>
        </p:txBody>
      </p:sp>
      <p:sp>
        <p:nvSpPr>
          <p:cNvPr id="22" name="object 74">
            <a:extLst>
              <a:ext uri="{FF2B5EF4-FFF2-40B4-BE49-F238E27FC236}">
                <a16:creationId xmlns:a16="http://schemas.microsoft.com/office/drawing/2014/main" id="{B9662E5D-1CF0-40E5-9EE0-97AE7052F276}"/>
              </a:ext>
            </a:extLst>
          </p:cNvPr>
          <p:cNvSpPr txBox="1"/>
          <p:nvPr/>
        </p:nvSpPr>
        <p:spPr>
          <a:xfrm>
            <a:off x="14443963" y="10035621"/>
            <a:ext cx="189865" cy="193040"/>
          </a:xfrm>
          <a:prstGeom prst="rect">
            <a:avLst/>
          </a:prstGeom>
        </p:spPr>
        <p:txBody>
          <a:bodyPr vert="horz" wrap="square" lIns="0" tIns="12700" rIns="0" bIns="0" rtlCol="0">
            <a:spAutoFit/>
          </a:bodyPr>
          <a:lstStyle/>
          <a:p>
            <a:pPr marL="12700">
              <a:lnSpc>
                <a:spcPct val="100000"/>
              </a:lnSpc>
              <a:spcBef>
                <a:spcPts val="100"/>
              </a:spcBef>
            </a:pPr>
            <a:r>
              <a:rPr sz="1100" spc="55" dirty="0">
                <a:solidFill>
                  <a:srgbClr val="FFFFFF"/>
                </a:solidFill>
                <a:latin typeface="RobotoRegular"/>
                <a:cs typeface="RobotoRegular"/>
              </a:rPr>
              <a:t>0</a:t>
            </a:r>
            <a:r>
              <a:rPr sz="1100" dirty="0">
                <a:solidFill>
                  <a:srgbClr val="FFFFFF"/>
                </a:solidFill>
                <a:latin typeface="RobotoRegular"/>
                <a:cs typeface="RobotoRegular"/>
              </a:rPr>
              <a:t>8</a:t>
            </a:r>
            <a:endParaRPr sz="1100" dirty="0">
              <a:latin typeface="RobotoRegular"/>
              <a:cs typeface="RobotoRegular"/>
            </a:endParaRPr>
          </a:p>
        </p:txBody>
      </p:sp>
      <p:sp>
        <p:nvSpPr>
          <p:cNvPr id="23" name="object 77">
            <a:extLst>
              <a:ext uri="{FF2B5EF4-FFF2-40B4-BE49-F238E27FC236}">
                <a16:creationId xmlns:a16="http://schemas.microsoft.com/office/drawing/2014/main" id="{84D5CAEA-E3F5-455E-B5A5-369CAF872B0C}"/>
              </a:ext>
            </a:extLst>
          </p:cNvPr>
          <p:cNvSpPr txBox="1"/>
          <p:nvPr/>
        </p:nvSpPr>
        <p:spPr>
          <a:xfrm>
            <a:off x="10208856" y="7524775"/>
            <a:ext cx="535305" cy="414655"/>
          </a:xfrm>
          <a:prstGeom prst="rect">
            <a:avLst/>
          </a:prstGeom>
        </p:spPr>
        <p:txBody>
          <a:bodyPr vert="horz" wrap="square" lIns="0" tIns="12700" rIns="0" bIns="0" rtlCol="0">
            <a:spAutoFit/>
          </a:bodyPr>
          <a:lstStyle/>
          <a:p>
            <a:pPr marL="12700">
              <a:lnSpc>
                <a:spcPct val="100000"/>
              </a:lnSpc>
              <a:spcBef>
                <a:spcPts val="100"/>
              </a:spcBef>
            </a:pPr>
            <a:r>
              <a:rPr sz="1400" b="1" dirty="0">
                <a:solidFill>
                  <a:srgbClr val="FFFFFF"/>
                </a:solidFill>
                <a:latin typeface="Roboto"/>
                <a:cs typeface="Roboto"/>
              </a:rPr>
              <a:t>15%</a:t>
            </a:r>
            <a:endParaRPr sz="1400" dirty="0">
              <a:latin typeface="Roboto"/>
              <a:cs typeface="Roboto"/>
            </a:endParaRPr>
          </a:p>
          <a:p>
            <a:pPr marL="12700">
              <a:lnSpc>
                <a:spcPct val="100000"/>
              </a:lnSpc>
              <a:spcBef>
                <a:spcPts val="60"/>
              </a:spcBef>
            </a:pPr>
            <a:r>
              <a:rPr sz="1100" spc="15" dirty="0">
                <a:solidFill>
                  <a:srgbClr val="FFFFFF"/>
                </a:solidFill>
                <a:latin typeface="Trebuchet MS"/>
                <a:cs typeface="Trebuchet MS"/>
              </a:rPr>
              <a:t>R</a:t>
            </a:r>
            <a:r>
              <a:rPr sz="1100" spc="30" dirty="0">
                <a:solidFill>
                  <a:srgbClr val="FFFFFF"/>
                </a:solidFill>
                <a:latin typeface="Trebuchet MS"/>
                <a:cs typeface="Trebuchet MS"/>
              </a:rPr>
              <a:t>e</a:t>
            </a:r>
            <a:r>
              <a:rPr sz="1100" spc="100" dirty="0">
                <a:solidFill>
                  <a:srgbClr val="FFFFFF"/>
                </a:solidFill>
                <a:latin typeface="Trebuchet MS"/>
                <a:cs typeface="Trebuchet MS"/>
              </a:rPr>
              <a:t>s</a:t>
            </a:r>
            <a:r>
              <a:rPr sz="1100" dirty="0">
                <a:solidFill>
                  <a:srgbClr val="FFFFFF"/>
                </a:solidFill>
                <a:latin typeface="Trebuchet MS"/>
                <a:cs typeface="Trebuchet MS"/>
              </a:rPr>
              <a:t>e</a:t>
            </a:r>
            <a:r>
              <a:rPr sz="1100" spc="5" dirty="0">
                <a:solidFill>
                  <a:srgbClr val="FFFFFF"/>
                </a:solidFill>
                <a:latin typeface="Trebuchet MS"/>
                <a:cs typeface="Trebuchet MS"/>
              </a:rPr>
              <a:t>r</a:t>
            </a:r>
            <a:r>
              <a:rPr sz="1100" spc="-10" dirty="0">
                <a:solidFill>
                  <a:srgbClr val="FFFFFF"/>
                </a:solidFill>
                <a:latin typeface="Trebuchet MS"/>
                <a:cs typeface="Trebuchet MS"/>
              </a:rPr>
              <a:t>v</a:t>
            </a:r>
            <a:r>
              <a:rPr sz="1100" dirty="0">
                <a:solidFill>
                  <a:srgbClr val="FFFFFF"/>
                </a:solidFill>
                <a:latin typeface="Trebuchet MS"/>
                <a:cs typeface="Trebuchet MS"/>
              </a:rPr>
              <a:t>e</a:t>
            </a:r>
            <a:endParaRPr sz="1100" dirty="0">
              <a:latin typeface="Trebuchet MS"/>
              <a:cs typeface="Trebuchet MS"/>
            </a:endParaRPr>
          </a:p>
        </p:txBody>
      </p:sp>
      <p:sp>
        <p:nvSpPr>
          <p:cNvPr id="24" name="object 79">
            <a:extLst>
              <a:ext uri="{FF2B5EF4-FFF2-40B4-BE49-F238E27FC236}">
                <a16:creationId xmlns:a16="http://schemas.microsoft.com/office/drawing/2014/main" id="{310D1403-C993-4A58-97EE-E094A722E048}"/>
              </a:ext>
            </a:extLst>
          </p:cNvPr>
          <p:cNvSpPr txBox="1"/>
          <p:nvPr/>
        </p:nvSpPr>
        <p:spPr>
          <a:xfrm>
            <a:off x="9954856" y="8277783"/>
            <a:ext cx="1264285" cy="939165"/>
          </a:xfrm>
          <a:prstGeom prst="rect">
            <a:avLst/>
          </a:prstGeom>
        </p:spPr>
        <p:txBody>
          <a:bodyPr vert="horz" wrap="square" lIns="0" tIns="12700" rIns="0" bIns="0" rtlCol="0">
            <a:spAutoFit/>
          </a:bodyPr>
          <a:lstStyle/>
          <a:p>
            <a:pPr marL="12700">
              <a:lnSpc>
                <a:spcPct val="100000"/>
              </a:lnSpc>
              <a:spcBef>
                <a:spcPts val="100"/>
              </a:spcBef>
            </a:pPr>
            <a:r>
              <a:rPr sz="1400" b="1" dirty="0">
                <a:solidFill>
                  <a:srgbClr val="FFFFFF"/>
                </a:solidFill>
                <a:latin typeface="Roboto"/>
                <a:cs typeface="Roboto"/>
              </a:rPr>
              <a:t>15%</a:t>
            </a:r>
            <a:endParaRPr sz="1400" dirty="0">
              <a:latin typeface="Roboto"/>
              <a:cs typeface="Roboto"/>
            </a:endParaRPr>
          </a:p>
          <a:p>
            <a:pPr marL="12700">
              <a:lnSpc>
                <a:spcPct val="100000"/>
              </a:lnSpc>
              <a:spcBef>
                <a:spcPts val="60"/>
              </a:spcBef>
            </a:pPr>
            <a:r>
              <a:rPr sz="1100" spc="25" dirty="0">
                <a:solidFill>
                  <a:srgbClr val="FFFFFF"/>
                </a:solidFill>
                <a:latin typeface="Trebuchet MS"/>
                <a:cs typeface="Trebuchet MS"/>
              </a:rPr>
              <a:t>Marketing</a:t>
            </a:r>
            <a:endParaRPr sz="1100" dirty="0">
              <a:latin typeface="Trebuchet MS"/>
              <a:cs typeface="Trebuchet MS"/>
            </a:endParaRPr>
          </a:p>
          <a:p>
            <a:pPr marL="614680">
              <a:lnSpc>
                <a:spcPct val="100000"/>
              </a:lnSpc>
              <a:spcBef>
                <a:spcPts val="1065"/>
              </a:spcBef>
            </a:pPr>
            <a:r>
              <a:rPr sz="1400" b="1" dirty="0">
                <a:solidFill>
                  <a:srgbClr val="FFFFFF"/>
                </a:solidFill>
                <a:latin typeface="Roboto"/>
                <a:cs typeface="Roboto"/>
              </a:rPr>
              <a:t>20%</a:t>
            </a:r>
            <a:endParaRPr sz="1400" dirty="0">
              <a:latin typeface="Roboto"/>
              <a:cs typeface="Roboto"/>
            </a:endParaRPr>
          </a:p>
          <a:p>
            <a:pPr marL="614680">
              <a:lnSpc>
                <a:spcPct val="100000"/>
              </a:lnSpc>
              <a:spcBef>
                <a:spcPts val="65"/>
              </a:spcBef>
            </a:pPr>
            <a:r>
              <a:rPr sz="1100" spc="60" dirty="0">
                <a:solidFill>
                  <a:srgbClr val="FFFFFF"/>
                </a:solidFill>
                <a:latin typeface="Trebuchet MS"/>
                <a:cs typeface="Trebuchet MS"/>
              </a:rPr>
              <a:t>O</a:t>
            </a:r>
            <a:r>
              <a:rPr sz="1100" spc="15" dirty="0">
                <a:solidFill>
                  <a:srgbClr val="FFFFFF"/>
                </a:solidFill>
                <a:latin typeface="Trebuchet MS"/>
                <a:cs typeface="Trebuchet MS"/>
              </a:rPr>
              <a:t>pe</a:t>
            </a:r>
            <a:r>
              <a:rPr sz="1100" spc="-15" dirty="0">
                <a:solidFill>
                  <a:srgbClr val="FFFFFF"/>
                </a:solidFill>
                <a:latin typeface="Trebuchet MS"/>
                <a:cs typeface="Trebuchet MS"/>
              </a:rPr>
              <a:t>r</a:t>
            </a:r>
            <a:r>
              <a:rPr sz="1100" dirty="0">
                <a:solidFill>
                  <a:srgbClr val="FFFFFF"/>
                </a:solidFill>
                <a:latin typeface="Trebuchet MS"/>
                <a:cs typeface="Trebuchet MS"/>
              </a:rPr>
              <a:t>ation</a:t>
            </a:r>
            <a:endParaRPr sz="1100" dirty="0">
              <a:latin typeface="Trebuchet MS"/>
              <a:cs typeface="Trebuchet MS"/>
            </a:endParaRPr>
          </a:p>
        </p:txBody>
      </p:sp>
      <p:sp>
        <p:nvSpPr>
          <p:cNvPr id="25" name="object 20">
            <a:extLst>
              <a:ext uri="{FF2B5EF4-FFF2-40B4-BE49-F238E27FC236}">
                <a16:creationId xmlns:a16="http://schemas.microsoft.com/office/drawing/2014/main" id="{582153C9-E3C7-4DCF-A101-AE22BBC3A35C}"/>
              </a:ext>
            </a:extLst>
          </p:cNvPr>
          <p:cNvSpPr txBox="1"/>
          <p:nvPr/>
        </p:nvSpPr>
        <p:spPr>
          <a:xfrm>
            <a:off x="2858944" y="3262094"/>
            <a:ext cx="4248000" cy="1758879"/>
          </a:xfrm>
          <a:prstGeom prst="rect">
            <a:avLst/>
          </a:prstGeom>
        </p:spPr>
        <p:txBody>
          <a:bodyPr vert="horz" wrap="square" lIns="0" tIns="12700" rIns="0" bIns="0" rtlCol="0">
            <a:spAutoFit/>
          </a:bodyPr>
          <a:lstStyle/>
          <a:p>
            <a:pPr marL="12700" marR="5080">
              <a:lnSpc>
                <a:spcPct val="150000"/>
              </a:lnSpc>
              <a:spcBef>
                <a:spcPts val="100"/>
              </a:spcBef>
            </a:pPr>
            <a:r>
              <a:rPr lang="en-US" sz="1100" dirty="0">
                <a:solidFill>
                  <a:schemeClr val="bg1"/>
                </a:solidFill>
                <a:latin typeface="Arial" panose="020B0604020202020204" pitchFamily="34" charset="0"/>
                <a:cs typeface="Arial" panose="020B0604020202020204" pitchFamily="34" charset="0"/>
              </a:rPr>
              <a:t>GB Cash is used in the same sense as mileages or as point systems within the service. This is to explain the nature of trading and exchanging within cryptocurrencies which results in delays and commission fees. Thus, the direct use of PICK will not be utilized for these very reasons. Therefore, PICK will only be used in the service for the use of purchasing GB Cash and for when given out to the users.</a:t>
            </a:r>
            <a:endParaRPr sz="1100" dirty="0">
              <a:solidFill>
                <a:schemeClr val="bg1"/>
              </a:solidFill>
              <a:latin typeface="Arial" panose="020B0604020202020204" pitchFamily="34" charset="0"/>
              <a:cs typeface="Arial" panose="020B0604020202020204" pitchFamily="34" charset="0"/>
            </a:endParaRPr>
          </a:p>
        </p:txBody>
      </p:sp>
      <p:sp>
        <p:nvSpPr>
          <p:cNvPr id="26" name="object 66">
            <a:extLst>
              <a:ext uri="{FF2B5EF4-FFF2-40B4-BE49-F238E27FC236}">
                <a16:creationId xmlns:a16="http://schemas.microsoft.com/office/drawing/2014/main" id="{A5075F4C-4E57-402A-9711-1E49F29DB005}"/>
              </a:ext>
            </a:extLst>
          </p:cNvPr>
          <p:cNvSpPr txBox="1"/>
          <p:nvPr/>
        </p:nvSpPr>
        <p:spPr>
          <a:xfrm>
            <a:off x="3880023" y="5190648"/>
            <a:ext cx="3822522" cy="1251048"/>
          </a:xfrm>
          <a:prstGeom prst="rect">
            <a:avLst/>
          </a:prstGeom>
        </p:spPr>
        <p:txBody>
          <a:bodyPr vert="horz" wrap="square" lIns="0" tIns="12700" rIns="0" bIns="0" rtlCol="0">
            <a:spAutoFit/>
          </a:bodyPr>
          <a:lstStyle/>
          <a:p>
            <a:pPr marL="12700" marR="212725">
              <a:lnSpc>
                <a:spcPct val="150000"/>
              </a:lnSpc>
              <a:spcBef>
                <a:spcPts val="100"/>
              </a:spcBef>
            </a:pPr>
            <a:r>
              <a:rPr lang="en-US" sz="1100" dirty="0">
                <a:solidFill>
                  <a:schemeClr val="bg1"/>
                </a:solidFill>
                <a:latin typeface="Arial" panose="020B0604020202020204" pitchFamily="34" charset="0"/>
                <a:cs typeface="Arial" panose="020B0604020202020204" pitchFamily="34" charset="0"/>
              </a:rPr>
              <a:t>Once purchasing PICK from the exchange, it must be converted through the GB  Wallet to the right amount of GB Cash. However, rewards for some specific activities of the users will be paid in PICKs. This is because GB Cash cannot be cashed.</a:t>
            </a:r>
            <a:endParaRPr sz="1100" dirty="0">
              <a:solidFill>
                <a:schemeClr val="bg1"/>
              </a:solidFill>
              <a:latin typeface="Arial" panose="020B0604020202020204" pitchFamily="34" charset="0"/>
              <a:cs typeface="Arial" panose="020B0604020202020204" pitchFamily="34" charset="0"/>
            </a:endParaRPr>
          </a:p>
        </p:txBody>
      </p:sp>
      <p:sp>
        <p:nvSpPr>
          <p:cNvPr id="64" name="object 22">
            <a:extLst>
              <a:ext uri="{FF2B5EF4-FFF2-40B4-BE49-F238E27FC236}">
                <a16:creationId xmlns:a16="http://schemas.microsoft.com/office/drawing/2014/main" id="{5C511957-3333-4D24-AC78-20DFC06A313D}"/>
              </a:ext>
            </a:extLst>
          </p:cNvPr>
          <p:cNvSpPr/>
          <p:nvPr/>
        </p:nvSpPr>
        <p:spPr>
          <a:xfrm>
            <a:off x="2858944" y="2388763"/>
            <a:ext cx="4176395" cy="720090"/>
          </a:xfrm>
          <a:custGeom>
            <a:avLst/>
            <a:gdLst/>
            <a:ahLst/>
            <a:cxnLst/>
            <a:rect l="l" t="t" r="r" b="b"/>
            <a:pathLst>
              <a:path w="4176395" h="720089">
                <a:moveTo>
                  <a:pt x="4175988" y="0"/>
                </a:moveTo>
                <a:lnTo>
                  <a:pt x="0" y="0"/>
                </a:lnTo>
                <a:lnTo>
                  <a:pt x="0" y="720001"/>
                </a:lnTo>
                <a:lnTo>
                  <a:pt x="4175988" y="720001"/>
                </a:lnTo>
                <a:lnTo>
                  <a:pt x="4175988" y="0"/>
                </a:lnTo>
                <a:close/>
              </a:path>
            </a:pathLst>
          </a:custGeom>
          <a:solidFill>
            <a:srgbClr val="FFFFFF">
              <a:alpha val="59999"/>
            </a:srgbClr>
          </a:solidFill>
        </p:spPr>
        <p:txBody>
          <a:bodyPr wrap="square" lIns="0" tIns="0" rIns="0" bIns="0" rtlCol="0"/>
          <a:lstStyle/>
          <a:p>
            <a:pPr algn="ctr">
              <a:lnSpc>
                <a:spcPct val="100000"/>
              </a:lnSpc>
              <a:spcBef>
                <a:spcPts val="570"/>
              </a:spcBef>
            </a:pPr>
            <a:endParaRPr lang="en-US" altLang="ko-KR" sz="1100" spc="-45" dirty="0">
              <a:solidFill>
                <a:srgbClr val="FFFFFF"/>
              </a:solidFill>
              <a:latin typeface="Noto Sans CJK JP Black"/>
              <a:cs typeface="Noto Sans CJK JP Black"/>
            </a:endParaRPr>
          </a:p>
          <a:p>
            <a:pPr algn="ctr">
              <a:lnSpc>
                <a:spcPct val="100000"/>
              </a:lnSpc>
              <a:spcBef>
                <a:spcPts val="570"/>
              </a:spcBef>
            </a:pPr>
            <a:r>
              <a:rPr lang="en-US" altLang="ko-KR" sz="1100" spc="-45" dirty="0">
                <a:solidFill>
                  <a:srgbClr val="FFFFFF"/>
                </a:solidFill>
                <a:latin typeface="Noto Sans CJK JP Black"/>
                <a:cs typeface="Noto Sans CJK JP Black"/>
              </a:rPr>
              <a:t>GB </a:t>
            </a:r>
            <a:r>
              <a:rPr lang="en-US" altLang="ko-KR" sz="1100" spc="-60" dirty="0">
                <a:solidFill>
                  <a:srgbClr val="FFFFFF"/>
                </a:solidFill>
                <a:latin typeface="Noto Sans CJK JP Black"/>
                <a:cs typeface="Noto Sans CJK JP Black"/>
              </a:rPr>
              <a:t>Cash </a:t>
            </a:r>
            <a:r>
              <a:rPr lang="en-US" altLang="ko-KR" sz="1100" spc="65" dirty="0">
                <a:solidFill>
                  <a:srgbClr val="FFFFFF"/>
                </a:solidFill>
                <a:latin typeface="Noto Sans CJK JP Black"/>
                <a:cs typeface="Noto Sans CJK JP Black"/>
              </a:rPr>
              <a:t>/ </a:t>
            </a:r>
            <a:r>
              <a:rPr lang="en-US" altLang="ko-KR" sz="1100" spc="-110" dirty="0">
                <a:solidFill>
                  <a:srgbClr val="FFFFFF"/>
                </a:solidFill>
                <a:latin typeface="Noto Sans CJK JP Black"/>
                <a:cs typeface="Noto Sans CJK JP Black"/>
              </a:rPr>
              <a:t>a </a:t>
            </a:r>
            <a:r>
              <a:rPr lang="en-US" altLang="ko-KR" sz="1100" spc="-25" dirty="0">
                <a:solidFill>
                  <a:srgbClr val="FFFFFF"/>
                </a:solidFill>
                <a:latin typeface="Noto Sans CJK JP Black"/>
                <a:cs typeface="Noto Sans CJK JP Black"/>
              </a:rPr>
              <a:t>= </a:t>
            </a:r>
            <a:r>
              <a:rPr lang="en-US" altLang="ko-KR" sz="1100" spc="-45" dirty="0">
                <a:solidFill>
                  <a:srgbClr val="FFFFFF"/>
                </a:solidFill>
                <a:latin typeface="Noto Sans CJK JP Black"/>
                <a:cs typeface="Noto Sans CJK JP Black"/>
              </a:rPr>
              <a:t>PICK</a:t>
            </a:r>
            <a:r>
              <a:rPr lang="en-US" altLang="ko-KR" sz="1100" spc="15" dirty="0">
                <a:solidFill>
                  <a:srgbClr val="FFFFFF"/>
                </a:solidFill>
                <a:latin typeface="Noto Sans CJK JP Black"/>
                <a:cs typeface="Noto Sans CJK JP Black"/>
              </a:rPr>
              <a:t> </a:t>
            </a:r>
            <a:endParaRPr lang="en-US" altLang="ko-KR" sz="1100" dirty="0">
              <a:latin typeface="Noto Sans CJK JP Black"/>
              <a:cs typeface="Noto Sans CJK JP Black"/>
            </a:endParaRPr>
          </a:p>
          <a:p>
            <a:pPr algn="ctr">
              <a:lnSpc>
                <a:spcPct val="100000"/>
              </a:lnSpc>
              <a:spcBef>
                <a:spcPts val="340"/>
              </a:spcBef>
            </a:pPr>
            <a:r>
              <a:rPr lang="en-US" altLang="ko-KR" sz="1100" spc="-80" dirty="0">
                <a:solidFill>
                  <a:srgbClr val="FFFFFF"/>
                </a:solidFill>
                <a:latin typeface="Noto Sans CJK JP Black"/>
                <a:cs typeface="Noto Sans CJK JP Black"/>
              </a:rPr>
              <a:t>a  </a:t>
            </a:r>
            <a:r>
              <a:rPr lang="en-US" altLang="ko-KR" sz="1100" spc="-20" dirty="0">
                <a:solidFill>
                  <a:srgbClr val="FFFFFF"/>
                </a:solidFill>
                <a:latin typeface="Noto Sans CJK JP Black"/>
                <a:cs typeface="Noto Sans CJK JP Black"/>
              </a:rPr>
              <a:t>=  </a:t>
            </a:r>
            <a:r>
              <a:rPr lang="en-US" altLang="ko-KR" sz="1100" spc="-75" dirty="0">
                <a:solidFill>
                  <a:srgbClr val="FFFFFF"/>
                </a:solidFill>
                <a:latin typeface="Noto Sans CJK JP Black"/>
                <a:cs typeface="Noto Sans CJK JP Black"/>
              </a:rPr>
              <a:t>Daily  </a:t>
            </a:r>
            <a:r>
              <a:rPr lang="en-US" altLang="ko-KR" sz="1100" spc="-70" dirty="0">
                <a:solidFill>
                  <a:srgbClr val="FFFFFF"/>
                </a:solidFill>
                <a:latin typeface="Noto Sans CJK JP Black"/>
                <a:cs typeface="Noto Sans CJK JP Black"/>
              </a:rPr>
              <a:t>Crypto  </a:t>
            </a:r>
            <a:r>
              <a:rPr lang="en-US" altLang="ko-KR" sz="1100" spc="-65" dirty="0">
                <a:solidFill>
                  <a:srgbClr val="FFFFFF"/>
                </a:solidFill>
                <a:latin typeface="Noto Sans CJK JP Black"/>
                <a:cs typeface="Noto Sans CJK JP Black"/>
              </a:rPr>
              <a:t>Currency</a:t>
            </a:r>
            <a:r>
              <a:rPr lang="en-US" altLang="ko-KR" sz="1100" spc="-25" dirty="0">
                <a:solidFill>
                  <a:srgbClr val="FFFFFF"/>
                </a:solidFill>
                <a:latin typeface="Noto Sans CJK JP Black"/>
                <a:cs typeface="Noto Sans CJK JP Black"/>
              </a:rPr>
              <a:t> </a:t>
            </a:r>
            <a:r>
              <a:rPr lang="en-US" altLang="ko-KR" sz="1100" spc="-65" dirty="0">
                <a:solidFill>
                  <a:srgbClr val="FFFFFF"/>
                </a:solidFill>
                <a:latin typeface="Noto Sans CJK JP Black"/>
                <a:cs typeface="Noto Sans CJK JP Black"/>
              </a:rPr>
              <a:t>Rate</a:t>
            </a:r>
            <a:endParaRPr lang="en-US" altLang="ko-KR" sz="1100" dirty="0">
              <a:latin typeface="Noto Sans CJK JP Black"/>
              <a:cs typeface="Noto Sans CJK JP Black"/>
            </a:endParaRPr>
          </a:p>
        </p:txBody>
      </p:sp>
      <p:grpSp>
        <p:nvGrpSpPr>
          <p:cNvPr id="66" name="그룹 65">
            <a:extLst>
              <a:ext uri="{FF2B5EF4-FFF2-40B4-BE49-F238E27FC236}">
                <a16:creationId xmlns:a16="http://schemas.microsoft.com/office/drawing/2014/main" id="{514D1854-4370-428D-A285-4DE688C5895B}"/>
              </a:ext>
            </a:extLst>
          </p:cNvPr>
          <p:cNvGrpSpPr/>
          <p:nvPr/>
        </p:nvGrpSpPr>
        <p:grpSpPr>
          <a:xfrm>
            <a:off x="472254" y="5269706"/>
            <a:ext cx="3553645" cy="4453868"/>
            <a:chOff x="472254" y="5083832"/>
            <a:chExt cx="3553645" cy="4453868"/>
          </a:xfrm>
        </p:grpSpPr>
        <p:sp>
          <p:nvSpPr>
            <p:cNvPr id="67" name="object 28">
              <a:extLst>
                <a:ext uri="{FF2B5EF4-FFF2-40B4-BE49-F238E27FC236}">
                  <a16:creationId xmlns:a16="http://schemas.microsoft.com/office/drawing/2014/main" id="{97CA9FD9-7C2C-4F55-80E1-D280042D6165}"/>
                </a:ext>
              </a:extLst>
            </p:cNvPr>
            <p:cNvSpPr txBox="1"/>
            <p:nvPr/>
          </p:nvSpPr>
          <p:spPr>
            <a:xfrm>
              <a:off x="1785722" y="7221536"/>
              <a:ext cx="533396" cy="272832"/>
            </a:xfrm>
            <a:prstGeom prst="rect">
              <a:avLst/>
            </a:prstGeom>
          </p:spPr>
          <p:txBody>
            <a:bodyPr vert="horz" wrap="square" lIns="0" tIns="12700" rIns="0" bIns="0" rtlCol="0">
              <a:spAutoFit/>
            </a:bodyPr>
            <a:lstStyle/>
            <a:p>
              <a:pPr marL="90170" marR="5080" indent="-78105" algn="ctr">
                <a:lnSpc>
                  <a:spcPct val="119100"/>
                </a:lnSpc>
                <a:spcBef>
                  <a:spcPts val="100"/>
                </a:spcBef>
              </a:pPr>
              <a:r>
                <a:rPr lang="en-US" sz="700" spc="-30">
                  <a:solidFill>
                    <a:srgbClr val="FFFFFF"/>
                  </a:solidFill>
                  <a:latin typeface="Noto Sans CJK JP Black"/>
                  <a:cs typeface="Noto Sans CJK JP Black"/>
                </a:rPr>
                <a:t>Service</a:t>
              </a:r>
              <a:r>
                <a:rPr sz="700" spc="-30">
                  <a:solidFill>
                    <a:srgbClr val="FFFFFF"/>
                  </a:solidFill>
                  <a:latin typeface="Noto Sans CJK JP Black"/>
                  <a:cs typeface="Noto Sans CJK JP Black"/>
                </a:rPr>
                <a:t>  </a:t>
              </a:r>
              <a:endParaRPr lang="en-US" sz="700" spc="-30">
                <a:solidFill>
                  <a:srgbClr val="FFFFFF"/>
                </a:solidFill>
                <a:latin typeface="Noto Sans CJK JP Black"/>
                <a:cs typeface="Noto Sans CJK JP Black"/>
              </a:endParaRPr>
            </a:p>
            <a:p>
              <a:pPr marL="90170" marR="5080" indent="-78105" algn="ctr">
                <a:lnSpc>
                  <a:spcPct val="119100"/>
                </a:lnSpc>
                <a:spcBef>
                  <a:spcPts val="100"/>
                </a:spcBef>
              </a:pPr>
              <a:endParaRPr sz="700">
                <a:latin typeface="Noto Sans CJK JP Black"/>
                <a:cs typeface="Noto Sans CJK JP Black"/>
              </a:endParaRPr>
            </a:p>
          </p:txBody>
        </p:sp>
        <p:sp>
          <p:nvSpPr>
            <p:cNvPr id="69" name="object 29">
              <a:extLst>
                <a:ext uri="{FF2B5EF4-FFF2-40B4-BE49-F238E27FC236}">
                  <a16:creationId xmlns:a16="http://schemas.microsoft.com/office/drawing/2014/main" id="{417CADEE-D7CA-4650-B30A-FD945D84198F}"/>
                </a:ext>
              </a:extLst>
            </p:cNvPr>
            <p:cNvSpPr/>
            <p:nvPr/>
          </p:nvSpPr>
          <p:spPr>
            <a:xfrm>
              <a:off x="1871859" y="6379995"/>
              <a:ext cx="792480" cy="792480"/>
            </a:xfrm>
            <a:custGeom>
              <a:avLst/>
              <a:gdLst/>
              <a:ahLst/>
              <a:cxnLst/>
              <a:rect l="l" t="t" r="r" b="b"/>
              <a:pathLst>
                <a:path w="792480" h="792479">
                  <a:moveTo>
                    <a:pt x="396011" y="791997"/>
                  </a:moveTo>
                  <a:lnTo>
                    <a:pt x="349826" y="789333"/>
                  </a:lnTo>
                  <a:lnTo>
                    <a:pt x="305206" y="781538"/>
                  </a:lnTo>
                  <a:lnTo>
                    <a:pt x="262449" y="768911"/>
                  </a:lnTo>
                  <a:lnTo>
                    <a:pt x="221851" y="751748"/>
                  </a:lnTo>
                  <a:lnTo>
                    <a:pt x="183710" y="730345"/>
                  </a:lnTo>
                  <a:lnTo>
                    <a:pt x="148322" y="705001"/>
                  </a:lnTo>
                  <a:lnTo>
                    <a:pt x="115985" y="676013"/>
                  </a:lnTo>
                  <a:lnTo>
                    <a:pt x="86996" y="643676"/>
                  </a:lnTo>
                  <a:lnTo>
                    <a:pt x="61652" y="608290"/>
                  </a:lnTo>
                  <a:lnTo>
                    <a:pt x="40249" y="570150"/>
                  </a:lnTo>
                  <a:lnTo>
                    <a:pt x="23086" y="529553"/>
                  </a:lnTo>
                  <a:lnTo>
                    <a:pt x="10458" y="486798"/>
                  </a:lnTo>
                  <a:lnTo>
                    <a:pt x="2664" y="442181"/>
                  </a:lnTo>
                  <a:lnTo>
                    <a:pt x="0" y="395998"/>
                  </a:lnTo>
                  <a:lnTo>
                    <a:pt x="2664" y="349818"/>
                  </a:lnTo>
                  <a:lnTo>
                    <a:pt x="10458" y="305202"/>
                  </a:lnTo>
                  <a:lnTo>
                    <a:pt x="23086" y="262448"/>
                  </a:lnTo>
                  <a:lnTo>
                    <a:pt x="40249" y="221852"/>
                  </a:lnTo>
                  <a:lnTo>
                    <a:pt x="61652" y="183712"/>
                  </a:lnTo>
                  <a:lnTo>
                    <a:pt x="86996" y="148325"/>
                  </a:lnTo>
                  <a:lnTo>
                    <a:pt x="115985" y="115989"/>
                  </a:lnTo>
                  <a:lnTo>
                    <a:pt x="148322" y="86999"/>
                  </a:lnTo>
                  <a:lnTo>
                    <a:pt x="183710" y="61654"/>
                  </a:lnTo>
                  <a:lnTo>
                    <a:pt x="221851" y="40251"/>
                  </a:lnTo>
                  <a:lnTo>
                    <a:pt x="262449" y="23087"/>
                  </a:lnTo>
                  <a:lnTo>
                    <a:pt x="305206" y="10459"/>
                  </a:lnTo>
                  <a:lnTo>
                    <a:pt x="349826" y="2664"/>
                  </a:lnTo>
                  <a:lnTo>
                    <a:pt x="396011" y="0"/>
                  </a:lnTo>
                  <a:lnTo>
                    <a:pt x="442193" y="2664"/>
                  </a:lnTo>
                  <a:lnTo>
                    <a:pt x="486811" y="10459"/>
                  </a:lnTo>
                  <a:lnTo>
                    <a:pt x="529566" y="23087"/>
                  </a:lnTo>
                  <a:lnTo>
                    <a:pt x="570162" y="40251"/>
                  </a:lnTo>
                  <a:lnTo>
                    <a:pt x="608302" y="61654"/>
                  </a:lnTo>
                  <a:lnTo>
                    <a:pt x="643689" y="86999"/>
                  </a:lnTo>
                  <a:lnTo>
                    <a:pt x="676025" y="115989"/>
                  </a:lnTo>
                  <a:lnTo>
                    <a:pt x="705014" y="148325"/>
                  </a:lnTo>
                  <a:lnTo>
                    <a:pt x="730358" y="183712"/>
                  </a:lnTo>
                  <a:lnTo>
                    <a:pt x="751760" y="221852"/>
                  </a:lnTo>
                  <a:lnTo>
                    <a:pt x="768924" y="262448"/>
                  </a:lnTo>
                  <a:lnTo>
                    <a:pt x="781551" y="305202"/>
                  </a:lnTo>
                  <a:lnTo>
                    <a:pt x="789345" y="349818"/>
                  </a:lnTo>
                  <a:lnTo>
                    <a:pt x="792010" y="395998"/>
                  </a:lnTo>
                  <a:lnTo>
                    <a:pt x="789345" y="442181"/>
                  </a:lnTo>
                  <a:lnTo>
                    <a:pt x="781551" y="486798"/>
                  </a:lnTo>
                  <a:lnTo>
                    <a:pt x="768924" y="529553"/>
                  </a:lnTo>
                  <a:lnTo>
                    <a:pt x="751760" y="570150"/>
                  </a:lnTo>
                  <a:lnTo>
                    <a:pt x="730358" y="608290"/>
                  </a:lnTo>
                  <a:lnTo>
                    <a:pt x="705014" y="643676"/>
                  </a:lnTo>
                  <a:lnTo>
                    <a:pt x="676025" y="676013"/>
                  </a:lnTo>
                  <a:lnTo>
                    <a:pt x="643689" y="705001"/>
                  </a:lnTo>
                  <a:lnTo>
                    <a:pt x="608302" y="730345"/>
                  </a:lnTo>
                  <a:lnTo>
                    <a:pt x="570162" y="751748"/>
                  </a:lnTo>
                  <a:lnTo>
                    <a:pt x="529566" y="768911"/>
                  </a:lnTo>
                  <a:lnTo>
                    <a:pt x="486811" y="781538"/>
                  </a:lnTo>
                  <a:lnTo>
                    <a:pt x="442193" y="789333"/>
                  </a:lnTo>
                  <a:lnTo>
                    <a:pt x="396011" y="791997"/>
                  </a:lnTo>
                  <a:close/>
                </a:path>
              </a:pathLst>
            </a:custGeom>
            <a:ln w="12700">
              <a:solidFill>
                <a:srgbClr val="FFFFFF"/>
              </a:solidFill>
            </a:ln>
          </p:spPr>
          <p:txBody>
            <a:bodyPr wrap="square" lIns="0" tIns="0" rIns="0" bIns="0" rtlCol="0"/>
            <a:lstStyle/>
            <a:p>
              <a:endParaRPr/>
            </a:p>
          </p:txBody>
        </p:sp>
        <p:sp>
          <p:nvSpPr>
            <p:cNvPr id="70" name="object 31">
              <a:extLst>
                <a:ext uri="{FF2B5EF4-FFF2-40B4-BE49-F238E27FC236}">
                  <a16:creationId xmlns:a16="http://schemas.microsoft.com/office/drawing/2014/main" id="{8B9665A3-2214-41C4-ADBF-A62929FA5E7A}"/>
                </a:ext>
              </a:extLst>
            </p:cNvPr>
            <p:cNvSpPr/>
            <p:nvPr/>
          </p:nvSpPr>
          <p:spPr>
            <a:xfrm>
              <a:off x="1862673" y="8796631"/>
              <a:ext cx="810188" cy="741069"/>
            </a:xfrm>
            <a:custGeom>
              <a:avLst/>
              <a:gdLst/>
              <a:ahLst/>
              <a:cxnLst/>
              <a:rect l="l" t="t" r="r" b="b"/>
              <a:pathLst>
                <a:path w="792479" h="792479">
                  <a:moveTo>
                    <a:pt x="396011" y="791997"/>
                  </a:moveTo>
                  <a:lnTo>
                    <a:pt x="349828" y="789333"/>
                  </a:lnTo>
                  <a:lnTo>
                    <a:pt x="305210" y="781538"/>
                  </a:lnTo>
                  <a:lnTo>
                    <a:pt x="262454" y="768911"/>
                  </a:lnTo>
                  <a:lnTo>
                    <a:pt x="221857" y="751748"/>
                  </a:lnTo>
                  <a:lnTo>
                    <a:pt x="183716" y="730345"/>
                  </a:lnTo>
                  <a:lnTo>
                    <a:pt x="148328" y="705001"/>
                  </a:lnTo>
                  <a:lnTo>
                    <a:pt x="115990" y="676013"/>
                  </a:lnTo>
                  <a:lnTo>
                    <a:pt x="87000" y="643676"/>
                  </a:lnTo>
                  <a:lnTo>
                    <a:pt x="61655" y="608290"/>
                  </a:lnTo>
                  <a:lnTo>
                    <a:pt x="40251" y="570150"/>
                  </a:lnTo>
                  <a:lnTo>
                    <a:pt x="23087" y="529553"/>
                  </a:lnTo>
                  <a:lnTo>
                    <a:pt x="10459" y="486798"/>
                  </a:lnTo>
                  <a:lnTo>
                    <a:pt x="2664" y="442181"/>
                  </a:lnTo>
                  <a:lnTo>
                    <a:pt x="0" y="395998"/>
                  </a:lnTo>
                  <a:lnTo>
                    <a:pt x="2664" y="349816"/>
                  </a:lnTo>
                  <a:lnTo>
                    <a:pt x="10459" y="305198"/>
                  </a:lnTo>
                  <a:lnTo>
                    <a:pt x="23087" y="262443"/>
                  </a:lnTo>
                  <a:lnTo>
                    <a:pt x="40251" y="221847"/>
                  </a:lnTo>
                  <a:lnTo>
                    <a:pt x="61655" y="183707"/>
                  </a:lnTo>
                  <a:lnTo>
                    <a:pt x="87000" y="148320"/>
                  </a:lnTo>
                  <a:lnTo>
                    <a:pt x="115990" y="115984"/>
                  </a:lnTo>
                  <a:lnTo>
                    <a:pt x="148328" y="86995"/>
                  </a:lnTo>
                  <a:lnTo>
                    <a:pt x="183716" y="61651"/>
                  </a:lnTo>
                  <a:lnTo>
                    <a:pt x="221857" y="40249"/>
                  </a:lnTo>
                  <a:lnTo>
                    <a:pt x="262454" y="23085"/>
                  </a:lnTo>
                  <a:lnTo>
                    <a:pt x="305210" y="10458"/>
                  </a:lnTo>
                  <a:lnTo>
                    <a:pt x="349828" y="2664"/>
                  </a:lnTo>
                  <a:lnTo>
                    <a:pt x="396011" y="0"/>
                  </a:lnTo>
                  <a:lnTo>
                    <a:pt x="442193" y="2664"/>
                  </a:lnTo>
                  <a:lnTo>
                    <a:pt x="486811" y="10458"/>
                  </a:lnTo>
                  <a:lnTo>
                    <a:pt x="529566" y="23085"/>
                  </a:lnTo>
                  <a:lnTo>
                    <a:pt x="570162" y="40249"/>
                  </a:lnTo>
                  <a:lnTo>
                    <a:pt x="608302" y="61651"/>
                  </a:lnTo>
                  <a:lnTo>
                    <a:pt x="643689" y="86995"/>
                  </a:lnTo>
                  <a:lnTo>
                    <a:pt x="676025" y="115984"/>
                  </a:lnTo>
                  <a:lnTo>
                    <a:pt x="705014" y="148320"/>
                  </a:lnTo>
                  <a:lnTo>
                    <a:pt x="730358" y="183707"/>
                  </a:lnTo>
                  <a:lnTo>
                    <a:pt x="751760" y="221847"/>
                  </a:lnTo>
                  <a:lnTo>
                    <a:pt x="768924" y="262443"/>
                  </a:lnTo>
                  <a:lnTo>
                    <a:pt x="781551" y="305198"/>
                  </a:lnTo>
                  <a:lnTo>
                    <a:pt x="789345" y="349816"/>
                  </a:lnTo>
                  <a:lnTo>
                    <a:pt x="792010" y="395998"/>
                  </a:lnTo>
                  <a:lnTo>
                    <a:pt x="789345" y="442181"/>
                  </a:lnTo>
                  <a:lnTo>
                    <a:pt x="781551" y="486798"/>
                  </a:lnTo>
                  <a:lnTo>
                    <a:pt x="768924" y="529553"/>
                  </a:lnTo>
                  <a:lnTo>
                    <a:pt x="751760" y="570150"/>
                  </a:lnTo>
                  <a:lnTo>
                    <a:pt x="730358" y="608290"/>
                  </a:lnTo>
                  <a:lnTo>
                    <a:pt x="705014" y="643676"/>
                  </a:lnTo>
                  <a:lnTo>
                    <a:pt x="676025" y="676013"/>
                  </a:lnTo>
                  <a:lnTo>
                    <a:pt x="643689" y="705001"/>
                  </a:lnTo>
                  <a:lnTo>
                    <a:pt x="608302" y="730345"/>
                  </a:lnTo>
                  <a:lnTo>
                    <a:pt x="570162" y="751748"/>
                  </a:lnTo>
                  <a:lnTo>
                    <a:pt x="529566" y="768911"/>
                  </a:lnTo>
                  <a:lnTo>
                    <a:pt x="486811" y="781538"/>
                  </a:lnTo>
                  <a:lnTo>
                    <a:pt x="442193" y="789333"/>
                  </a:lnTo>
                  <a:lnTo>
                    <a:pt x="396011" y="791997"/>
                  </a:lnTo>
                  <a:close/>
                </a:path>
              </a:pathLst>
            </a:custGeom>
            <a:ln w="12700">
              <a:solidFill>
                <a:srgbClr val="FFFFFF"/>
              </a:solidFill>
            </a:ln>
          </p:spPr>
          <p:txBody>
            <a:bodyPr wrap="square" lIns="0" tIns="0" rIns="0" bIns="0" rtlCol="0"/>
            <a:lstStyle/>
            <a:p>
              <a:endParaRPr/>
            </a:p>
          </p:txBody>
        </p:sp>
        <p:sp>
          <p:nvSpPr>
            <p:cNvPr id="71" name="object 34">
              <a:extLst>
                <a:ext uri="{FF2B5EF4-FFF2-40B4-BE49-F238E27FC236}">
                  <a16:creationId xmlns:a16="http://schemas.microsoft.com/office/drawing/2014/main" id="{60D2FB06-57A6-426B-AA8A-99CF498FD37D}"/>
                </a:ext>
              </a:extLst>
            </p:cNvPr>
            <p:cNvSpPr/>
            <p:nvPr/>
          </p:nvSpPr>
          <p:spPr>
            <a:xfrm>
              <a:off x="1871858" y="7595551"/>
              <a:ext cx="792480" cy="792480"/>
            </a:xfrm>
            <a:custGeom>
              <a:avLst/>
              <a:gdLst/>
              <a:ahLst/>
              <a:cxnLst/>
              <a:rect l="l" t="t" r="r" b="b"/>
              <a:pathLst>
                <a:path w="792480" h="792479">
                  <a:moveTo>
                    <a:pt x="575995" y="791997"/>
                  </a:moveTo>
                  <a:lnTo>
                    <a:pt x="215988" y="791997"/>
                  </a:lnTo>
                  <a:lnTo>
                    <a:pt x="0" y="575995"/>
                  </a:lnTo>
                  <a:lnTo>
                    <a:pt x="0" y="216001"/>
                  </a:lnTo>
                  <a:lnTo>
                    <a:pt x="39427" y="176569"/>
                  </a:lnTo>
                  <a:lnTo>
                    <a:pt x="74739" y="141255"/>
                  </a:lnTo>
                  <a:lnTo>
                    <a:pt x="107994" y="108000"/>
                  </a:lnTo>
                  <a:lnTo>
                    <a:pt x="141249" y="74745"/>
                  </a:lnTo>
                  <a:lnTo>
                    <a:pt x="176561" y="39431"/>
                  </a:lnTo>
                  <a:lnTo>
                    <a:pt x="215988" y="0"/>
                  </a:lnTo>
                  <a:lnTo>
                    <a:pt x="575995" y="0"/>
                  </a:lnTo>
                  <a:lnTo>
                    <a:pt x="615426" y="39431"/>
                  </a:lnTo>
                  <a:lnTo>
                    <a:pt x="650738" y="74745"/>
                  </a:lnTo>
                  <a:lnTo>
                    <a:pt x="683991" y="108000"/>
                  </a:lnTo>
                  <a:lnTo>
                    <a:pt x="717246" y="141255"/>
                  </a:lnTo>
                  <a:lnTo>
                    <a:pt x="752561" y="176569"/>
                  </a:lnTo>
                  <a:lnTo>
                    <a:pt x="791997" y="216001"/>
                  </a:lnTo>
                  <a:lnTo>
                    <a:pt x="791997" y="575995"/>
                  </a:lnTo>
                  <a:lnTo>
                    <a:pt x="752561" y="615427"/>
                  </a:lnTo>
                  <a:lnTo>
                    <a:pt x="717246" y="650741"/>
                  </a:lnTo>
                  <a:lnTo>
                    <a:pt x="683991" y="683996"/>
                  </a:lnTo>
                  <a:lnTo>
                    <a:pt x="650738" y="717251"/>
                  </a:lnTo>
                  <a:lnTo>
                    <a:pt x="615426" y="752565"/>
                  </a:lnTo>
                  <a:lnTo>
                    <a:pt x="575995" y="791997"/>
                  </a:lnTo>
                  <a:close/>
                </a:path>
              </a:pathLst>
            </a:custGeom>
            <a:ln w="12700">
              <a:solidFill>
                <a:srgbClr val="FFFFFF"/>
              </a:solidFill>
            </a:ln>
          </p:spPr>
          <p:txBody>
            <a:bodyPr wrap="square" lIns="0" tIns="0" rIns="0" bIns="0" rtlCol="0"/>
            <a:lstStyle/>
            <a:p>
              <a:endParaRPr/>
            </a:p>
          </p:txBody>
        </p:sp>
        <p:sp>
          <p:nvSpPr>
            <p:cNvPr id="72" name="object 60">
              <a:extLst>
                <a:ext uri="{FF2B5EF4-FFF2-40B4-BE49-F238E27FC236}">
                  <a16:creationId xmlns:a16="http://schemas.microsoft.com/office/drawing/2014/main" id="{5A73FBFC-6F98-4E8C-B16B-D149EC4CAFAC}"/>
                </a:ext>
              </a:extLst>
            </p:cNvPr>
            <p:cNvSpPr txBox="1"/>
            <p:nvPr/>
          </p:nvSpPr>
          <p:spPr>
            <a:xfrm flipH="1">
              <a:off x="2086031" y="6694179"/>
              <a:ext cx="364135" cy="150773"/>
            </a:xfrm>
            <a:prstGeom prst="rect">
              <a:avLst/>
            </a:prstGeom>
          </p:spPr>
          <p:txBody>
            <a:bodyPr vert="horz" wrap="square" lIns="0" tIns="12700" rIns="0" bIns="0" rtlCol="0">
              <a:spAutoFit/>
            </a:bodyPr>
            <a:lstStyle/>
            <a:p>
              <a:pPr marL="12700" algn="ctr">
                <a:lnSpc>
                  <a:spcPct val="100000"/>
                </a:lnSpc>
                <a:spcBef>
                  <a:spcPts val="100"/>
                </a:spcBef>
              </a:pPr>
              <a:r>
                <a:rPr lang="en-US" sz="900">
                  <a:solidFill>
                    <a:schemeClr val="bg1"/>
                  </a:solidFill>
                  <a:latin typeface="Noto Sans CJK JP Bold"/>
                  <a:cs typeface="Noto Sans CJK JP Bold"/>
                </a:rPr>
                <a:t>User</a:t>
              </a:r>
              <a:endParaRPr sz="900">
                <a:solidFill>
                  <a:schemeClr val="bg1"/>
                </a:solidFill>
                <a:latin typeface="Noto Sans CJK JP Bold"/>
                <a:cs typeface="Noto Sans CJK JP Bold"/>
              </a:endParaRPr>
            </a:p>
          </p:txBody>
        </p:sp>
        <p:sp>
          <p:nvSpPr>
            <p:cNvPr id="104" name="object 32">
              <a:extLst>
                <a:ext uri="{FF2B5EF4-FFF2-40B4-BE49-F238E27FC236}">
                  <a16:creationId xmlns:a16="http://schemas.microsoft.com/office/drawing/2014/main" id="{AF82D667-48BB-4237-AAF4-FAF6CA940DC5}"/>
                </a:ext>
              </a:extLst>
            </p:cNvPr>
            <p:cNvSpPr/>
            <p:nvPr/>
          </p:nvSpPr>
          <p:spPr>
            <a:xfrm>
              <a:off x="3104370" y="6440564"/>
              <a:ext cx="792480" cy="792480"/>
            </a:xfrm>
            <a:custGeom>
              <a:avLst/>
              <a:gdLst/>
              <a:ahLst/>
              <a:cxnLst/>
              <a:rect l="l" t="t" r="r" b="b"/>
              <a:pathLst>
                <a:path w="792479" h="792479">
                  <a:moveTo>
                    <a:pt x="575995" y="791997"/>
                  </a:moveTo>
                  <a:lnTo>
                    <a:pt x="216001" y="791997"/>
                  </a:lnTo>
                  <a:lnTo>
                    <a:pt x="176569" y="752566"/>
                  </a:lnTo>
                  <a:lnTo>
                    <a:pt x="141255" y="717254"/>
                  </a:lnTo>
                  <a:lnTo>
                    <a:pt x="108000" y="684001"/>
                  </a:lnTo>
                  <a:lnTo>
                    <a:pt x="74745" y="650747"/>
                  </a:lnTo>
                  <a:lnTo>
                    <a:pt x="39431" y="615431"/>
                  </a:lnTo>
                  <a:lnTo>
                    <a:pt x="0" y="575995"/>
                  </a:lnTo>
                  <a:lnTo>
                    <a:pt x="0" y="216001"/>
                  </a:lnTo>
                  <a:lnTo>
                    <a:pt x="39431" y="176569"/>
                  </a:lnTo>
                  <a:lnTo>
                    <a:pt x="74745" y="141255"/>
                  </a:lnTo>
                  <a:lnTo>
                    <a:pt x="108000" y="108000"/>
                  </a:lnTo>
                  <a:lnTo>
                    <a:pt x="141255" y="74745"/>
                  </a:lnTo>
                  <a:lnTo>
                    <a:pt x="176569" y="39431"/>
                  </a:lnTo>
                  <a:lnTo>
                    <a:pt x="216001" y="0"/>
                  </a:lnTo>
                  <a:lnTo>
                    <a:pt x="575995" y="0"/>
                  </a:lnTo>
                  <a:lnTo>
                    <a:pt x="791997" y="216001"/>
                  </a:lnTo>
                  <a:lnTo>
                    <a:pt x="791997" y="575995"/>
                  </a:lnTo>
                  <a:lnTo>
                    <a:pt x="752566" y="615431"/>
                  </a:lnTo>
                  <a:lnTo>
                    <a:pt x="717254" y="650747"/>
                  </a:lnTo>
                  <a:lnTo>
                    <a:pt x="684001" y="684001"/>
                  </a:lnTo>
                  <a:lnTo>
                    <a:pt x="650747" y="717254"/>
                  </a:lnTo>
                  <a:lnTo>
                    <a:pt x="615431" y="752566"/>
                  </a:lnTo>
                  <a:lnTo>
                    <a:pt x="575995" y="791997"/>
                  </a:lnTo>
                  <a:close/>
                </a:path>
              </a:pathLst>
            </a:custGeom>
            <a:ln w="12700">
              <a:solidFill>
                <a:srgbClr val="FFFFFF"/>
              </a:solidFill>
            </a:ln>
          </p:spPr>
          <p:txBody>
            <a:bodyPr wrap="square" lIns="0" tIns="0" rIns="0" bIns="0" rtlCol="0"/>
            <a:lstStyle/>
            <a:p>
              <a:endParaRPr/>
            </a:p>
          </p:txBody>
        </p:sp>
        <p:sp>
          <p:nvSpPr>
            <p:cNvPr id="74" name="object 62">
              <a:extLst>
                <a:ext uri="{FF2B5EF4-FFF2-40B4-BE49-F238E27FC236}">
                  <a16:creationId xmlns:a16="http://schemas.microsoft.com/office/drawing/2014/main" id="{5A442440-A732-43FD-A0B1-1AFDCE8AA20F}"/>
                </a:ext>
              </a:extLst>
            </p:cNvPr>
            <p:cNvSpPr txBox="1"/>
            <p:nvPr/>
          </p:nvSpPr>
          <p:spPr>
            <a:xfrm>
              <a:off x="1864491" y="7812809"/>
              <a:ext cx="792480" cy="345800"/>
            </a:xfrm>
            <a:prstGeom prst="rect">
              <a:avLst/>
            </a:prstGeom>
          </p:spPr>
          <p:txBody>
            <a:bodyPr vert="horz" wrap="square" lIns="0" tIns="12700" rIns="0" bIns="0" rtlCol="0">
              <a:spAutoFit/>
            </a:bodyPr>
            <a:lstStyle/>
            <a:p>
              <a:pPr marL="12700" marR="5080" indent="49530" algn="ctr">
                <a:lnSpc>
                  <a:spcPct val="120300"/>
                </a:lnSpc>
                <a:spcBef>
                  <a:spcPts val="100"/>
                </a:spcBef>
              </a:pPr>
              <a:r>
                <a:rPr lang="en-US" sz="900" spc="-45">
                  <a:solidFill>
                    <a:srgbClr val="FFFFFF"/>
                  </a:solidFill>
                  <a:latin typeface="Noto Sans CJK JP Bold"/>
                  <a:cs typeface="Noto Sans CJK JP Bold"/>
                </a:rPr>
                <a:t>GLOBRIDGE</a:t>
              </a:r>
              <a:r>
                <a:rPr sz="900" spc="-45">
                  <a:solidFill>
                    <a:srgbClr val="FFFFFF"/>
                  </a:solidFill>
                  <a:latin typeface="Noto Sans CJK JP Bold"/>
                  <a:cs typeface="Noto Sans CJK JP Bold"/>
                </a:rPr>
                <a:t>  </a:t>
              </a:r>
              <a:endParaRPr lang="en-US" sz="900" spc="-45">
                <a:solidFill>
                  <a:srgbClr val="FFFFFF"/>
                </a:solidFill>
                <a:latin typeface="Noto Sans CJK JP Bold"/>
                <a:cs typeface="Noto Sans CJK JP Bold"/>
              </a:endParaRPr>
            </a:p>
            <a:p>
              <a:pPr marL="12700" marR="5080" indent="49530" algn="ctr">
                <a:lnSpc>
                  <a:spcPct val="120300"/>
                </a:lnSpc>
                <a:spcBef>
                  <a:spcPts val="100"/>
                </a:spcBef>
              </a:pPr>
              <a:r>
                <a:rPr lang="en-US" sz="900" spc="-45">
                  <a:solidFill>
                    <a:srgbClr val="FFFFFF"/>
                  </a:solidFill>
                  <a:latin typeface="Noto Sans CJK JP Bold"/>
                  <a:cs typeface="Noto Sans CJK JP Bold"/>
                </a:rPr>
                <a:t>Service</a:t>
              </a:r>
              <a:endParaRPr sz="900">
                <a:latin typeface="Noto Sans CJK JP Bold"/>
                <a:cs typeface="Noto Sans CJK JP Bold"/>
              </a:endParaRPr>
            </a:p>
          </p:txBody>
        </p:sp>
        <p:sp>
          <p:nvSpPr>
            <p:cNvPr id="75" name="직사각형 74">
              <a:extLst>
                <a:ext uri="{FF2B5EF4-FFF2-40B4-BE49-F238E27FC236}">
                  <a16:creationId xmlns:a16="http://schemas.microsoft.com/office/drawing/2014/main" id="{6392FC7B-7D0B-481D-AB96-E43899D98F02}"/>
                </a:ext>
              </a:extLst>
            </p:cNvPr>
            <p:cNvSpPr/>
            <p:nvPr/>
          </p:nvSpPr>
          <p:spPr>
            <a:xfrm>
              <a:off x="1840207" y="5083832"/>
              <a:ext cx="874800" cy="880004"/>
            </a:xfrm>
            <a:prstGeom prst="rect">
              <a:avLst/>
            </a:prstGeom>
            <a:solidFill>
              <a:schemeClr val="tx1">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900"/>
                <a:t>Exchange</a:t>
              </a:r>
              <a:endParaRPr lang="ko-KR" altLang="en-US" sz="900" dirty="0"/>
            </a:p>
          </p:txBody>
        </p:sp>
        <p:grpSp>
          <p:nvGrpSpPr>
            <p:cNvPr id="78" name="그룹 77">
              <a:extLst>
                <a:ext uri="{FF2B5EF4-FFF2-40B4-BE49-F238E27FC236}">
                  <a16:creationId xmlns:a16="http://schemas.microsoft.com/office/drawing/2014/main" id="{6116A3D8-F1A1-4A5A-989D-7AF7699C3F06}"/>
                </a:ext>
              </a:extLst>
            </p:cNvPr>
            <p:cNvGrpSpPr/>
            <p:nvPr/>
          </p:nvGrpSpPr>
          <p:grpSpPr>
            <a:xfrm>
              <a:off x="3101477" y="7605760"/>
              <a:ext cx="924422" cy="907072"/>
              <a:chOff x="5080987" y="7669852"/>
              <a:chExt cx="924422" cy="907072"/>
            </a:xfrm>
          </p:grpSpPr>
          <p:sp>
            <p:nvSpPr>
              <p:cNvPr id="102" name="object 31">
                <a:extLst>
                  <a:ext uri="{FF2B5EF4-FFF2-40B4-BE49-F238E27FC236}">
                    <a16:creationId xmlns:a16="http://schemas.microsoft.com/office/drawing/2014/main" id="{9AFBB8FB-882F-4ACC-9751-A5BD07D872CA}"/>
                  </a:ext>
                </a:extLst>
              </p:cNvPr>
              <p:cNvSpPr/>
              <p:nvPr/>
            </p:nvSpPr>
            <p:spPr>
              <a:xfrm>
                <a:off x="5080987" y="7669852"/>
                <a:ext cx="810188" cy="741069"/>
              </a:xfrm>
              <a:custGeom>
                <a:avLst/>
                <a:gdLst/>
                <a:ahLst/>
                <a:cxnLst/>
                <a:rect l="l" t="t" r="r" b="b"/>
                <a:pathLst>
                  <a:path w="792479" h="792479">
                    <a:moveTo>
                      <a:pt x="396011" y="791997"/>
                    </a:moveTo>
                    <a:lnTo>
                      <a:pt x="349828" y="789333"/>
                    </a:lnTo>
                    <a:lnTo>
                      <a:pt x="305210" y="781538"/>
                    </a:lnTo>
                    <a:lnTo>
                      <a:pt x="262454" y="768911"/>
                    </a:lnTo>
                    <a:lnTo>
                      <a:pt x="221857" y="751748"/>
                    </a:lnTo>
                    <a:lnTo>
                      <a:pt x="183716" y="730345"/>
                    </a:lnTo>
                    <a:lnTo>
                      <a:pt x="148328" y="705001"/>
                    </a:lnTo>
                    <a:lnTo>
                      <a:pt x="115990" y="676013"/>
                    </a:lnTo>
                    <a:lnTo>
                      <a:pt x="87000" y="643676"/>
                    </a:lnTo>
                    <a:lnTo>
                      <a:pt x="61655" y="608290"/>
                    </a:lnTo>
                    <a:lnTo>
                      <a:pt x="40251" y="570150"/>
                    </a:lnTo>
                    <a:lnTo>
                      <a:pt x="23087" y="529553"/>
                    </a:lnTo>
                    <a:lnTo>
                      <a:pt x="10459" y="486798"/>
                    </a:lnTo>
                    <a:lnTo>
                      <a:pt x="2664" y="442181"/>
                    </a:lnTo>
                    <a:lnTo>
                      <a:pt x="0" y="395998"/>
                    </a:lnTo>
                    <a:lnTo>
                      <a:pt x="2664" y="349816"/>
                    </a:lnTo>
                    <a:lnTo>
                      <a:pt x="10459" y="305198"/>
                    </a:lnTo>
                    <a:lnTo>
                      <a:pt x="23087" y="262443"/>
                    </a:lnTo>
                    <a:lnTo>
                      <a:pt x="40251" y="221847"/>
                    </a:lnTo>
                    <a:lnTo>
                      <a:pt x="61655" y="183707"/>
                    </a:lnTo>
                    <a:lnTo>
                      <a:pt x="87000" y="148320"/>
                    </a:lnTo>
                    <a:lnTo>
                      <a:pt x="115990" y="115984"/>
                    </a:lnTo>
                    <a:lnTo>
                      <a:pt x="148328" y="86995"/>
                    </a:lnTo>
                    <a:lnTo>
                      <a:pt x="183716" y="61651"/>
                    </a:lnTo>
                    <a:lnTo>
                      <a:pt x="221857" y="40249"/>
                    </a:lnTo>
                    <a:lnTo>
                      <a:pt x="262454" y="23085"/>
                    </a:lnTo>
                    <a:lnTo>
                      <a:pt x="305210" y="10458"/>
                    </a:lnTo>
                    <a:lnTo>
                      <a:pt x="349828" y="2664"/>
                    </a:lnTo>
                    <a:lnTo>
                      <a:pt x="396011" y="0"/>
                    </a:lnTo>
                    <a:lnTo>
                      <a:pt x="442193" y="2664"/>
                    </a:lnTo>
                    <a:lnTo>
                      <a:pt x="486811" y="10458"/>
                    </a:lnTo>
                    <a:lnTo>
                      <a:pt x="529566" y="23085"/>
                    </a:lnTo>
                    <a:lnTo>
                      <a:pt x="570162" y="40249"/>
                    </a:lnTo>
                    <a:lnTo>
                      <a:pt x="608302" y="61651"/>
                    </a:lnTo>
                    <a:lnTo>
                      <a:pt x="643689" y="86995"/>
                    </a:lnTo>
                    <a:lnTo>
                      <a:pt x="676025" y="115984"/>
                    </a:lnTo>
                    <a:lnTo>
                      <a:pt x="705014" y="148320"/>
                    </a:lnTo>
                    <a:lnTo>
                      <a:pt x="730358" y="183707"/>
                    </a:lnTo>
                    <a:lnTo>
                      <a:pt x="751760" y="221847"/>
                    </a:lnTo>
                    <a:lnTo>
                      <a:pt x="768924" y="262443"/>
                    </a:lnTo>
                    <a:lnTo>
                      <a:pt x="781551" y="305198"/>
                    </a:lnTo>
                    <a:lnTo>
                      <a:pt x="789345" y="349816"/>
                    </a:lnTo>
                    <a:lnTo>
                      <a:pt x="792010" y="395998"/>
                    </a:lnTo>
                    <a:lnTo>
                      <a:pt x="789345" y="442181"/>
                    </a:lnTo>
                    <a:lnTo>
                      <a:pt x="781551" y="486798"/>
                    </a:lnTo>
                    <a:lnTo>
                      <a:pt x="768924" y="529553"/>
                    </a:lnTo>
                    <a:lnTo>
                      <a:pt x="751760" y="570150"/>
                    </a:lnTo>
                    <a:lnTo>
                      <a:pt x="730358" y="608290"/>
                    </a:lnTo>
                    <a:lnTo>
                      <a:pt x="705014" y="643676"/>
                    </a:lnTo>
                    <a:lnTo>
                      <a:pt x="676025" y="676013"/>
                    </a:lnTo>
                    <a:lnTo>
                      <a:pt x="643689" y="705001"/>
                    </a:lnTo>
                    <a:lnTo>
                      <a:pt x="608302" y="730345"/>
                    </a:lnTo>
                    <a:lnTo>
                      <a:pt x="570162" y="751748"/>
                    </a:lnTo>
                    <a:lnTo>
                      <a:pt x="529566" y="768911"/>
                    </a:lnTo>
                    <a:lnTo>
                      <a:pt x="486811" y="781538"/>
                    </a:lnTo>
                    <a:lnTo>
                      <a:pt x="442193" y="789333"/>
                    </a:lnTo>
                    <a:lnTo>
                      <a:pt x="396011" y="791997"/>
                    </a:lnTo>
                    <a:close/>
                  </a:path>
                </a:pathLst>
              </a:custGeom>
              <a:ln w="12700">
                <a:solidFill>
                  <a:srgbClr val="FFFFFF"/>
                </a:solidFill>
              </a:ln>
            </p:spPr>
            <p:txBody>
              <a:bodyPr wrap="square" lIns="0" tIns="0" rIns="0" bIns="0" rtlCol="0"/>
              <a:lstStyle/>
              <a:p>
                <a:endParaRPr/>
              </a:p>
            </p:txBody>
          </p:sp>
          <p:sp>
            <p:nvSpPr>
              <p:cNvPr id="103" name="object 62">
                <a:extLst>
                  <a:ext uri="{FF2B5EF4-FFF2-40B4-BE49-F238E27FC236}">
                    <a16:creationId xmlns:a16="http://schemas.microsoft.com/office/drawing/2014/main" id="{31F358A8-FBFF-49AE-A2E9-1ADCEAEE025B}"/>
                  </a:ext>
                </a:extLst>
              </p:cNvPr>
              <p:cNvSpPr txBox="1"/>
              <p:nvPr/>
            </p:nvSpPr>
            <p:spPr>
              <a:xfrm>
                <a:off x="5212929" y="7831912"/>
                <a:ext cx="792480" cy="745012"/>
              </a:xfrm>
              <a:prstGeom prst="rect">
                <a:avLst/>
              </a:prstGeom>
            </p:spPr>
            <p:txBody>
              <a:bodyPr vert="horz" wrap="square" lIns="0" tIns="12700" rIns="0" bIns="0" rtlCol="0">
                <a:spAutoFit/>
              </a:bodyPr>
              <a:lstStyle/>
              <a:p>
                <a:pPr>
                  <a:lnSpc>
                    <a:spcPts val="1000"/>
                  </a:lnSpc>
                  <a:tabLst>
                    <a:tab pos="88900" algn="l"/>
                    <a:tab pos="177800" algn="l"/>
                  </a:tabLst>
                </a:pPr>
                <a:r>
                  <a:rPr lang="en-US" altLang="zh-CN" sz="900">
                    <a:solidFill>
                      <a:schemeClr val="bg1"/>
                    </a:solidFill>
                  </a:rPr>
                  <a:t>Provision of </a:t>
                </a:r>
                <a:r>
                  <a:rPr lang="en-US" altLang="zh-CN" sz="899">
                    <a:solidFill>
                      <a:srgbClr val="FFFFFF"/>
                    </a:solidFill>
                    <a:latin typeface="Arial" pitchFamily="18" charset="0"/>
                    <a:cs typeface="Arial" pitchFamily="18" charset="0"/>
                  </a:rPr>
                  <a:t>False</a:t>
                </a:r>
              </a:p>
              <a:p>
                <a:pPr>
                  <a:lnSpc>
                    <a:spcPts val="1200"/>
                  </a:lnSpc>
                  <a:tabLst>
                    <a:tab pos="88900" algn="l"/>
                    <a:tab pos="177800" algn="l"/>
                  </a:tabLst>
                </a:pPr>
                <a:r>
                  <a:rPr lang="en-US" altLang="zh-CN" sz="899">
                    <a:solidFill>
                      <a:srgbClr val="FFFFFF"/>
                    </a:solidFill>
                    <a:latin typeface="Arial" pitchFamily="18" charset="0"/>
                    <a:cs typeface="Arial" pitchFamily="18" charset="0"/>
                  </a:rPr>
                  <a:t>Information</a:t>
                </a:r>
              </a:p>
              <a:p>
                <a:pPr>
                  <a:lnSpc>
                    <a:spcPts val="1200"/>
                  </a:lnSpc>
                  <a:tabLst>
                    <a:tab pos="88900" algn="l"/>
                    <a:tab pos="177800" algn="l"/>
                  </a:tabLst>
                </a:pPr>
                <a:r>
                  <a:rPr lang="en-US" altLang="zh-CN" sz="900"/>
                  <a:t>	</a:t>
                </a:r>
                <a:endParaRPr lang="en-US" altLang="zh-CN" sz="899">
                  <a:solidFill>
                    <a:srgbClr val="FFFFFF"/>
                  </a:solidFill>
                  <a:latin typeface="Arial" pitchFamily="18" charset="0"/>
                  <a:cs typeface="Arial" pitchFamily="18" charset="0"/>
                </a:endParaRPr>
              </a:p>
              <a:p>
                <a:pPr marL="12700" marR="5080" indent="49530" algn="ctr">
                  <a:lnSpc>
                    <a:spcPct val="120300"/>
                  </a:lnSpc>
                  <a:spcBef>
                    <a:spcPts val="100"/>
                  </a:spcBef>
                </a:pPr>
                <a:endParaRPr lang="en-US" altLang="ko-KR" sz="900" dirty="0">
                  <a:solidFill>
                    <a:schemeClr val="bg1"/>
                  </a:solidFill>
                  <a:latin typeface="Noto Sans CJK JP Bold"/>
                  <a:cs typeface="Noto Sans CJK JP Bold"/>
                </a:endParaRPr>
              </a:p>
            </p:txBody>
          </p:sp>
        </p:grpSp>
        <p:sp>
          <p:nvSpPr>
            <p:cNvPr id="80" name="object 27">
              <a:extLst>
                <a:ext uri="{FF2B5EF4-FFF2-40B4-BE49-F238E27FC236}">
                  <a16:creationId xmlns:a16="http://schemas.microsoft.com/office/drawing/2014/main" id="{CC185A45-15E3-4CE7-97A4-D6B28605D757}"/>
                </a:ext>
              </a:extLst>
            </p:cNvPr>
            <p:cNvSpPr txBox="1"/>
            <p:nvPr/>
          </p:nvSpPr>
          <p:spPr>
            <a:xfrm>
              <a:off x="1695450" y="6087615"/>
              <a:ext cx="607696" cy="222369"/>
            </a:xfrm>
            <a:prstGeom prst="rect">
              <a:avLst/>
            </a:prstGeom>
          </p:spPr>
          <p:txBody>
            <a:bodyPr vert="horz" wrap="square" lIns="0" tIns="12700" rIns="0" bIns="0" rtlCol="0">
              <a:spAutoFit/>
            </a:bodyPr>
            <a:lstStyle/>
            <a:p>
              <a:pPr>
                <a:lnSpc>
                  <a:spcPts val="800"/>
                </a:lnSpc>
                <a:tabLst>
                  <a:tab pos="215900" algn="l"/>
                </a:tabLst>
              </a:pPr>
              <a:r>
                <a:rPr lang="en-US" altLang="zh-CN" sz="699">
                  <a:solidFill>
                    <a:srgbClr val="FFFFFF"/>
                  </a:solidFill>
                  <a:latin typeface="Arial" pitchFamily="18" charset="0"/>
                  <a:cs typeface="Arial" pitchFamily="18" charset="0"/>
                </a:rPr>
                <a:t>Token</a:t>
              </a:r>
            </a:p>
            <a:p>
              <a:pPr>
                <a:lnSpc>
                  <a:spcPts val="900"/>
                </a:lnSpc>
                <a:tabLst>
                  <a:tab pos="215900" algn="l"/>
                </a:tabLst>
              </a:pPr>
              <a:r>
                <a:rPr lang="en-US" altLang="zh-CN" sz="699">
                  <a:solidFill>
                    <a:srgbClr val="FFFFFF"/>
                  </a:solidFill>
                  <a:latin typeface="Arial" pitchFamily="18" charset="0"/>
                  <a:cs typeface="Arial" pitchFamily="18" charset="0"/>
                </a:rPr>
                <a:t>Purchase</a:t>
              </a:r>
            </a:p>
          </p:txBody>
        </p:sp>
        <p:cxnSp>
          <p:nvCxnSpPr>
            <p:cNvPr id="82" name="직선 화살표 연결선 81">
              <a:extLst>
                <a:ext uri="{FF2B5EF4-FFF2-40B4-BE49-F238E27FC236}">
                  <a16:creationId xmlns:a16="http://schemas.microsoft.com/office/drawing/2014/main" id="{85C8B409-2777-4E45-BB3C-521CA3E5040F}"/>
                </a:ext>
              </a:extLst>
            </p:cNvPr>
            <p:cNvCxnSpPr>
              <a:cxnSpLocks/>
            </p:cNvCxnSpPr>
            <p:nvPr/>
          </p:nvCxnSpPr>
          <p:spPr>
            <a:xfrm>
              <a:off x="2686118" y="6708247"/>
              <a:ext cx="396000"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직선 화살표 연결선 82">
              <a:extLst>
                <a:ext uri="{FF2B5EF4-FFF2-40B4-BE49-F238E27FC236}">
                  <a16:creationId xmlns:a16="http://schemas.microsoft.com/office/drawing/2014/main" id="{20A36F16-A706-43FA-A63D-A02CE67DB2A9}"/>
                </a:ext>
              </a:extLst>
            </p:cNvPr>
            <p:cNvCxnSpPr>
              <a:cxnSpLocks/>
            </p:cNvCxnSpPr>
            <p:nvPr/>
          </p:nvCxnSpPr>
          <p:spPr>
            <a:xfrm flipH="1">
              <a:off x="2664301" y="6870700"/>
              <a:ext cx="396000" cy="857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직선 화살표 연결선 83">
              <a:extLst>
                <a:ext uri="{FF2B5EF4-FFF2-40B4-BE49-F238E27FC236}">
                  <a16:creationId xmlns:a16="http://schemas.microsoft.com/office/drawing/2014/main" id="{8F856C99-58D3-45B8-ACF0-7A88EBE525C1}"/>
                </a:ext>
              </a:extLst>
            </p:cNvPr>
            <p:cNvCxnSpPr>
              <a:cxnSpLocks/>
            </p:cNvCxnSpPr>
            <p:nvPr/>
          </p:nvCxnSpPr>
          <p:spPr>
            <a:xfrm>
              <a:off x="2210015" y="5979034"/>
              <a:ext cx="0" cy="39600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85" name="그룹 84">
              <a:extLst>
                <a:ext uri="{FF2B5EF4-FFF2-40B4-BE49-F238E27FC236}">
                  <a16:creationId xmlns:a16="http://schemas.microsoft.com/office/drawing/2014/main" id="{D9F2B28D-AB2B-4F36-915A-56294F54352A}"/>
                </a:ext>
              </a:extLst>
            </p:cNvPr>
            <p:cNvGrpSpPr/>
            <p:nvPr/>
          </p:nvGrpSpPr>
          <p:grpSpPr>
            <a:xfrm>
              <a:off x="2327325" y="5981306"/>
              <a:ext cx="19929" cy="360000"/>
              <a:chOff x="2327325" y="5981306"/>
              <a:chExt cx="19929" cy="360000"/>
            </a:xfrm>
          </p:grpSpPr>
          <p:cxnSp>
            <p:nvCxnSpPr>
              <p:cNvPr id="100" name="직선 화살표 연결선 99">
                <a:extLst>
                  <a:ext uri="{FF2B5EF4-FFF2-40B4-BE49-F238E27FC236}">
                    <a16:creationId xmlns:a16="http://schemas.microsoft.com/office/drawing/2014/main" id="{B21AA0A1-BC64-4543-875B-655BF3ACE943}"/>
                  </a:ext>
                </a:extLst>
              </p:cNvPr>
              <p:cNvCxnSpPr/>
              <p:nvPr/>
            </p:nvCxnSpPr>
            <p:spPr>
              <a:xfrm flipV="1">
                <a:off x="2327325" y="5981306"/>
                <a:ext cx="0" cy="36000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직선 화살표 연결선 100">
                <a:extLst>
                  <a:ext uri="{FF2B5EF4-FFF2-40B4-BE49-F238E27FC236}">
                    <a16:creationId xmlns:a16="http://schemas.microsoft.com/office/drawing/2014/main" id="{4354E788-61BA-4B0E-95D2-F07C1F752400}"/>
                  </a:ext>
                </a:extLst>
              </p:cNvPr>
              <p:cNvCxnSpPr/>
              <p:nvPr/>
            </p:nvCxnSpPr>
            <p:spPr>
              <a:xfrm flipV="1">
                <a:off x="2347254" y="5981306"/>
                <a:ext cx="0" cy="36000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86" name="object 64">
              <a:extLst>
                <a:ext uri="{FF2B5EF4-FFF2-40B4-BE49-F238E27FC236}">
                  <a16:creationId xmlns:a16="http://schemas.microsoft.com/office/drawing/2014/main" id="{C1F9436B-6191-4ACD-B059-A8C3177536D9}"/>
                </a:ext>
              </a:extLst>
            </p:cNvPr>
            <p:cNvSpPr txBox="1"/>
            <p:nvPr/>
          </p:nvSpPr>
          <p:spPr>
            <a:xfrm>
              <a:off x="983166" y="5179645"/>
              <a:ext cx="502284" cy="161776"/>
            </a:xfrm>
            <a:prstGeom prst="rect">
              <a:avLst/>
            </a:prstGeom>
          </p:spPr>
          <p:txBody>
            <a:bodyPr vert="horz" wrap="square" lIns="0" tIns="12700" rIns="0" bIns="0" rtlCol="0">
              <a:spAutoFit/>
            </a:bodyPr>
            <a:lstStyle/>
            <a:p>
              <a:pPr marL="12700" marR="5080">
                <a:lnSpc>
                  <a:spcPct val="155200"/>
                </a:lnSpc>
                <a:spcBef>
                  <a:spcPts val="100"/>
                </a:spcBef>
              </a:pPr>
              <a:r>
                <a:rPr lang="en-US" sz="700" spc="-30">
                  <a:solidFill>
                    <a:srgbClr val="FFFFFF"/>
                  </a:solidFill>
                  <a:latin typeface="Noto Sans CJK JP Black"/>
                  <a:cs typeface="Noto Sans CJK JP Black"/>
                </a:rPr>
                <a:t>PICK</a:t>
              </a:r>
              <a:endParaRPr sz="700">
                <a:latin typeface="Noto Sans CJK JP Black"/>
                <a:cs typeface="Noto Sans CJK JP Black"/>
              </a:endParaRPr>
            </a:p>
          </p:txBody>
        </p:sp>
        <p:sp>
          <p:nvSpPr>
            <p:cNvPr id="87" name="object 64">
              <a:extLst>
                <a:ext uri="{FF2B5EF4-FFF2-40B4-BE49-F238E27FC236}">
                  <a16:creationId xmlns:a16="http://schemas.microsoft.com/office/drawing/2014/main" id="{127B2F62-38E4-4B26-A935-74FA9482C96D}"/>
                </a:ext>
              </a:extLst>
            </p:cNvPr>
            <p:cNvSpPr txBox="1"/>
            <p:nvPr/>
          </p:nvSpPr>
          <p:spPr>
            <a:xfrm>
              <a:off x="983166" y="5400253"/>
              <a:ext cx="502284" cy="161776"/>
            </a:xfrm>
            <a:prstGeom prst="rect">
              <a:avLst/>
            </a:prstGeom>
          </p:spPr>
          <p:txBody>
            <a:bodyPr vert="horz" wrap="square" lIns="0" tIns="12700" rIns="0" bIns="0" rtlCol="0">
              <a:spAutoFit/>
            </a:bodyPr>
            <a:lstStyle/>
            <a:p>
              <a:pPr marL="12700" marR="5080">
                <a:lnSpc>
                  <a:spcPct val="155200"/>
                </a:lnSpc>
                <a:spcBef>
                  <a:spcPts val="100"/>
                </a:spcBef>
              </a:pPr>
              <a:r>
                <a:rPr lang="en-US" sz="700">
                  <a:solidFill>
                    <a:schemeClr val="bg1"/>
                  </a:solidFill>
                  <a:latin typeface="Noto Sans CJK JP Black"/>
                  <a:cs typeface="Noto Sans CJK JP Black"/>
                </a:rPr>
                <a:t>GB Cash</a:t>
              </a:r>
              <a:endParaRPr sz="700">
                <a:solidFill>
                  <a:schemeClr val="bg1"/>
                </a:solidFill>
                <a:latin typeface="Noto Sans CJK JP Black"/>
                <a:cs typeface="Noto Sans CJK JP Black"/>
              </a:endParaRPr>
            </a:p>
          </p:txBody>
        </p:sp>
        <p:sp>
          <p:nvSpPr>
            <p:cNvPr id="88" name="object 64">
              <a:extLst>
                <a:ext uri="{FF2B5EF4-FFF2-40B4-BE49-F238E27FC236}">
                  <a16:creationId xmlns:a16="http://schemas.microsoft.com/office/drawing/2014/main" id="{FA8006B8-8F3B-42A0-9D3D-91C56DD842A4}"/>
                </a:ext>
              </a:extLst>
            </p:cNvPr>
            <p:cNvSpPr txBox="1"/>
            <p:nvPr/>
          </p:nvSpPr>
          <p:spPr>
            <a:xfrm>
              <a:off x="969098" y="5718324"/>
              <a:ext cx="502284" cy="161776"/>
            </a:xfrm>
            <a:prstGeom prst="rect">
              <a:avLst/>
            </a:prstGeom>
          </p:spPr>
          <p:txBody>
            <a:bodyPr vert="horz" wrap="square" lIns="0" tIns="12700" rIns="0" bIns="0" rtlCol="0">
              <a:spAutoFit/>
            </a:bodyPr>
            <a:lstStyle/>
            <a:p>
              <a:pPr marL="12700" marR="5080">
                <a:lnSpc>
                  <a:spcPct val="155200"/>
                </a:lnSpc>
                <a:spcBef>
                  <a:spcPts val="100"/>
                </a:spcBef>
              </a:pPr>
              <a:r>
                <a:rPr lang="en-US" sz="700">
                  <a:solidFill>
                    <a:schemeClr val="bg1"/>
                  </a:solidFill>
                  <a:latin typeface="Noto Sans CJK JP Black"/>
                  <a:cs typeface="Noto Sans CJK JP Black"/>
                </a:rPr>
                <a:t>Cash</a:t>
              </a:r>
              <a:endParaRPr sz="700">
                <a:solidFill>
                  <a:schemeClr val="bg1"/>
                </a:solidFill>
                <a:latin typeface="Noto Sans CJK JP Black"/>
                <a:cs typeface="Noto Sans CJK JP Black"/>
              </a:endParaRPr>
            </a:p>
          </p:txBody>
        </p:sp>
        <p:grpSp>
          <p:nvGrpSpPr>
            <p:cNvPr id="89" name="그룹 88">
              <a:extLst>
                <a:ext uri="{FF2B5EF4-FFF2-40B4-BE49-F238E27FC236}">
                  <a16:creationId xmlns:a16="http://schemas.microsoft.com/office/drawing/2014/main" id="{BD90DB87-67AC-43FB-8F16-CA8363811339}"/>
                </a:ext>
              </a:extLst>
            </p:cNvPr>
            <p:cNvGrpSpPr/>
            <p:nvPr/>
          </p:nvGrpSpPr>
          <p:grpSpPr>
            <a:xfrm rot="5400000">
              <a:off x="646285" y="5633864"/>
              <a:ext cx="19929" cy="360000"/>
              <a:chOff x="2327325" y="5981306"/>
              <a:chExt cx="19929" cy="360000"/>
            </a:xfrm>
          </p:grpSpPr>
          <p:cxnSp>
            <p:nvCxnSpPr>
              <p:cNvPr id="98" name="직선 화살표 연결선 97">
                <a:extLst>
                  <a:ext uri="{FF2B5EF4-FFF2-40B4-BE49-F238E27FC236}">
                    <a16:creationId xmlns:a16="http://schemas.microsoft.com/office/drawing/2014/main" id="{E3BFF38C-8C5E-4528-8782-BBAF38C85F11}"/>
                  </a:ext>
                </a:extLst>
              </p:cNvPr>
              <p:cNvCxnSpPr/>
              <p:nvPr/>
            </p:nvCxnSpPr>
            <p:spPr>
              <a:xfrm flipV="1">
                <a:off x="2327325" y="5981306"/>
                <a:ext cx="0" cy="36000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직선 화살표 연결선 98">
                <a:extLst>
                  <a:ext uri="{FF2B5EF4-FFF2-40B4-BE49-F238E27FC236}">
                    <a16:creationId xmlns:a16="http://schemas.microsoft.com/office/drawing/2014/main" id="{E816E138-3B3A-4CF9-9660-32F73C014C6F}"/>
                  </a:ext>
                </a:extLst>
              </p:cNvPr>
              <p:cNvCxnSpPr/>
              <p:nvPr/>
            </p:nvCxnSpPr>
            <p:spPr>
              <a:xfrm flipV="1">
                <a:off x="2347254" y="5981306"/>
                <a:ext cx="0" cy="36000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90" name="직선 화살표 연결선 89">
              <a:extLst>
                <a:ext uri="{FF2B5EF4-FFF2-40B4-BE49-F238E27FC236}">
                  <a16:creationId xmlns:a16="http://schemas.microsoft.com/office/drawing/2014/main" id="{C8193B1A-716D-44F7-8B28-05CD4472C70E}"/>
                </a:ext>
              </a:extLst>
            </p:cNvPr>
            <p:cNvCxnSpPr>
              <a:cxnSpLocks/>
            </p:cNvCxnSpPr>
            <p:nvPr/>
          </p:nvCxnSpPr>
          <p:spPr>
            <a:xfrm>
              <a:off x="2277607" y="7208564"/>
              <a:ext cx="0" cy="39600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1" name="직선 화살표 연결선 90">
              <a:extLst>
                <a:ext uri="{FF2B5EF4-FFF2-40B4-BE49-F238E27FC236}">
                  <a16:creationId xmlns:a16="http://schemas.microsoft.com/office/drawing/2014/main" id="{B094B558-247E-4F1B-BBB0-7697A047983D}"/>
                </a:ext>
              </a:extLst>
            </p:cNvPr>
            <p:cNvCxnSpPr>
              <a:cxnSpLocks/>
            </p:cNvCxnSpPr>
            <p:nvPr/>
          </p:nvCxnSpPr>
          <p:spPr>
            <a:xfrm>
              <a:off x="2686118" y="7959454"/>
              <a:ext cx="396000" cy="0"/>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92" name="그룹 91">
              <a:extLst>
                <a:ext uri="{FF2B5EF4-FFF2-40B4-BE49-F238E27FC236}">
                  <a16:creationId xmlns:a16="http://schemas.microsoft.com/office/drawing/2014/main" id="{997057E4-6031-40A1-9BBE-94B04CBEF3F5}"/>
                </a:ext>
              </a:extLst>
            </p:cNvPr>
            <p:cNvGrpSpPr/>
            <p:nvPr/>
          </p:nvGrpSpPr>
          <p:grpSpPr>
            <a:xfrm>
              <a:off x="953943" y="6708247"/>
              <a:ext cx="900000" cy="2476136"/>
              <a:chOff x="953943" y="6708247"/>
              <a:chExt cx="900000" cy="2476136"/>
            </a:xfrm>
          </p:grpSpPr>
          <p:sp>
            <p:nvSpPr>
              <p:cNvPr id="96" name="object 49">
                <a:extLst>
                  <a:ext uri="{FF2B5EF4-FFF2-40B4-BE49-F238E27FC236}">
                    <a16:creationId xmlns:a16="http://schemas.microsoft.com/office/drawing/2014/main" id="{AD337D27-61CA-4CAB-9F0C-654BB346902E}"/>
                  </a:ext>
                </a:extLst>
              </p:cNvPr>
              <p:cNvSpPr/>
              <p:nvPr/>
            </p:nvSpPr>
            <p:spPr>
              <a:xfrm>
                <a:off x="953943" y="6736383"/>
                <a:ext cx="868044" cy="2448000"/>
              </a:xfrm>
              <a:custGeom>
                <a:avLst/>
                <a:gdLst/>
                <a:ahLst/>
                <a:cxnLst/>
                <a:rect l="l" t="t" r="r" b="b"/>
                <a:pathLst>
                  <a:path w="868044" h="764540">
                    <a:moveTo>
                      <a:pt x="0" y="0"/>
                    </a:moveTo>
                    <a:lnTo>
                      <a:pt x="0" y="764120"/>
                    </a:lnTo>
                    <a:lnTo>
                      <a:pt x="867422" y="764120"/>
                    </a:lnTo>
                  </a:path>
                </a:pathLst>
              </a:custGeom>
              <a:ln w="12700">
                <a:solidFill>
                  <a:schemeClr val="tx1">
                    <a:lumMod val="50000"/>
                    <a:lumOff val="50000"/>
                  </a:schemeClr>
                </a:solidFill>
              </a:ln>
            </p:spPr>
            <p:txBody>
              <a:bodyPr wrap="square" lIns="0" tIns="0" rIns="0" bIns="0" rtlCol="0"/>
              <a:lstStyle/>
              <a:p>
                <a:endParaRPr/>
              </a:p>
            </p:txBody>
          </p:sp>
          <p:cxnSp>
            <p:nvCxnSpPr>
              <p:cNvPr id="97" name="직선 화살표 연결선 96">
                <a:extLst>
                  <a:ext uri="{FF2B5EF4-FFF2-40B4-BE49-F238E27FC236}">
                    <a16:creationId xmlns:a16="http://schemas.microsoft.com/office/drawing/2014/main" id="{6F2EA295-B058-4C96-A702-B89EB5B02B7B}"/>
                  </a:ext>
                </a:extLst>
              </p:cNvPr>
              <p:cNvCxnSpPr/>
              <p:nvPr/>
            </p:nvCxnSpPr>
            <p:spPr>
              <a:xfrm flipV="1">
                <a:off x="953943" y="6708247"/>
                <a:ext cx="900000" cy="28136"/>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93" name="직선 화살표 연결선 92">
              <a:extLst>
                <a:ext uri="{FF2B5EF4-FFF2-40B4-BE49-F238E27FC236}">
                  <a16:creationId xmlns:a16="http://schemas.microsoft.com/office/drawing/2014/main" id="{9C467A45-BAE2-4A8F-A6C7-E5CD315EB4BC}"/>
                </a:ext>
              </a:extLst>
            </p:cNvPr>
            <p:cNvCxnSpPr>
              <a:cxnSpLocks/>
            </p:cNvCxnSpPr>
            <p:nvPr/>
          </p:nvCxnSpPr>
          <p:spPr>
            <a:xfrm>
              <a:off x="476665" y="5523834"/>
              <a:ext cx="360000"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직선 화살표 연결선 93">
              <a:extLst>
                <a:ext uri="{FF2B5EF4-FFF2-40B4-BE49-F238E27FC236}">
                  <a16:creationId xmlns:a16="http://schemas.microsoft.com/office/drawing/2014/main" id="{118B1FC1-325C-4707-A9F1-B03398E53B6E}"/>
                </a:ext>
              </a:extLst>
            </p:cNvPr>
            <p:cNvCxnSpPr>
              <a:cxnSpLocks/>
            </p:cNvCxnSpPr>
            <p:nvPr/>
          </p:nvCxnSpPr>
          <p:spPr>
            <a:xfrm>
              <a:off x="472254" y="5260533"/>
              <a:ext cx="360000"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직선 화살표 연결선 94">
              <a:extLst>
                <a:ext uri="{FF2B5EF4-FFF2-40B4-BE49-F238E27FC236}">
                  <a16:creationId xmlns:a16="http://schemas.microsoft.com/office/drawing/2014/main" id="{F59C60BC-29C4-4587-ABAD-D3BFA524EDC1}"/>
                </a:ext>
              </a:extLst>
            </p:cNvPr>
            <p:cNvCxnSpPr>
              <a:cxnSpLocks/>
            </p:cNvCxnSpPr>
            <p:nvPr/>
          </p:nvCxnSpPr>
          <p:spPr>
            <a:xfrm>
              <a:off x="2277607" y="8400631"/>
              <a:ext cx="0" cy="39600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106" name="object 18">
            <a:extLst>
              <a:ext uri="{FF2B5EF4-FFF2-40B4-BE49-F238E27FC236}">
                <a16:creationId xmlns:a16="http://schemas.microsoft.com/office/drawing/2014/main" id="{7F28230D-C32F-4A48-96D2-401713408A92}"/>
              </a:ext>
            </a:extLst>
          </p:cNvPr>
          <p:cNvSpPr txBox="1"/>
          <p:nvPr/>
        </p:nvSpPr>
        <p:spPr>
          <a:xfrm>
            <a:off x="483901" y="10048321"/>
            <a:ext cx="174625" cy="177800"/>
          </a:xfrm>
          <a:prstGeom prst="rect">
            <a:avLst/>
          </a:prstGeom>
        </p:spPr>
        <p:txBody>
          <a:bodyPr vert="horz" wrap="square" lIns="0" tIns="12700" rIns="0" bIns="0" rtlCol="0">
            <a:spAutoFit/>
          </a:bodyPr>
          <a:lstStyle/>
          <a:p>
            <a:pPr marL="12700">
              <a:lnSpc>
                <a:spcPct val="100000"/>
              </a:lnSpc>
              <a:spcBef>
                <a:spcPts val="100"/>
              </a:spcBef>
            </a:pPr>
            <a:r>
              <a:rPr sz="1000" spc="50" dirty="0">
                <a:solidFill>
                  <a:srgbClr val="FFFFFF"/>
                </a:solidFill>
                <a:latin typeface="RobotoRegular"/>
                <a:cs typeface="RobotoRegular"/>
              </a:rPr>
              <a:t>0</a:t>
            </a:r>
            <a:r>
              <a:rPr sz="1000" dirty="0">
                <a:solidFill>
                  <a:srgbClr val="FFFFFF"/>
                </a:solidFill>
                <a:latin typeface="RobotoRegular"/>
                <a:cs typeface="RobotoRegular"/>
              </a:rPr>
              <a:t>7</a:t>
            </a:r>
            <a:endParaRPr sz="1000">
              <a:latin typeface="RobotoRegular"/>
              <a:cs typeface="RobotoRegular"/>
            </a:endParaRPr>
          </a:p>
        </p:txBody>
      </p:sp>
      <p:sp>
        <p:nvSpPr>
          <p:cNvPr id="107" name="object 27">
            <a:extLst>
              <a:ext uri="{FF2B5EF4-FFF2-40B4-BE49-F238E27FC236}">
                <a16:creationId xmlns:a16="http://schemas.microsoft.com/office/drawing/2014/main" id="{7FF2D089-F58A-41BE-ADBB-FAF9A79F8157}"/>
              </a:ext>
            </a:extLst>
          </p:cNvPr>
          <p:cNvSpPr txBox="1"/>
          <p:nvPr/>
        </p:nvSpPr>
        <p:spPr>
          <a:xfrm>
            <a:off x="2601135" y="6599963"/>
            <a:ext cx="607696" cy="131831"/>
          </a:xfrm>
          <a:prstGeom prst="rect">
            <a:avLst/>
          </a:prstGeom>
        </p:spPr>
        <p:txBody>
          <a:bodyPr vert="horz" wrap="square" lIns="0" tIns="12700" rIns="0" bIns="0" rtlCol="0">
            <a:spAutoFit/>
          </a:bodyPr>
          <a:lstStyle/>
          <a:p>
            <a:pPr marL="12700" marR="5080">
              <a:lnSpc>
                <a:spcPct val="119100"/>
              </a:lnSpc>
              <a:spcBef>
                <a:spcPts val="100"/>
              </a:spcBef>
            </a:pPr>
            <a:r>
              <a:rPr lang="en-US" sz="700" spc="-25" dirty="0">
                <a:solidFill>
                  <a:srgbClr val="FFFFFF"/>
                </a:solidFill>
                <a:latin typeface="Noto Sans CJK JP Black"/>
                <a:cs typeface="Noto Sans CJK JP Black"/>
              </a:rPr>
              <a:t>Points Exchange</a:t>
            </a:r>
            <a:endParaRPr sz="700" dirty="0">
              <a:latin typeface="Noto Sans CJK JP Black"/>
              <a:cs typeface="Noto Sans CJK JP Black"/>
            </a:endParaRPr>
          </a:p>
        </p:txBody>
      </p:sp>
      <p:sp>
        <p:nvSpPr>
          <p:cNvPr id="108" name="object 61">
            <a:extLst>
              <a:ext uri="{FF2B5EF4-FFF2-40B4-BE49-F238E27FC236}">
                <a16:creationId xmlns:a16="http://schemas.microsoft.com/office/drawing/2014/main" id="{A7ED504F-C997-4FAF-8A2C-4C10B2728AD1}"/>
              </a:ext>
            </a:extLst>
          </p:cNvPr>
          <p:cNvSpPr txBox="1"/>
          <p:nvPr/>
        </p:nvSpPr>
        <p:spPr>
          <a:xfrm>
            <a:off x="3273085" y="6869906"/>
            <a:ext cx="581366" cy="167931"/>
          </a:xfrm>
          <a:prstGeom prst="rect">
            <a:avLst/>
          </a:prstGeom>
        </p:spPr>
        <p:txBody>
          <a:bodyPr vert="horz" wrap="square" lIns="0" tIns="12700" rIns="0" bIns="0" rtlCol="0">
            <a:spAutoFit/>
          </a:bodyPr>
          <a:lstStyle/>
          <a:p>
            <a:pPr marL="62230" marR="5080" indent="-50165">
              <a:lnSpc>
                <a:spcPct val="120300"/>
              </a:lnSpc>
              <a:spcBef>
                <a:spcPts val="100"/>
              </a:spcBef>
            </a:pPr>
            <a:r>
              <a:rPr lang="en-US" sz="900" dirty="0">
                <a:solidFill>
                  <a:schemeClr val="bg1"/>
                </a:solidFill>
                <a:latin typeface="Noto Sans CJK JP Bold"/>
                <a:cs typeface="Noto Sans CJK JP Bold"/>
              </a:rPr>
              <a:t>GB Wallet</a:t>
            </a:r>
            <a:endParaRPr sz="900" dirty="0">
              <a:solidFill>
                <a:schemeClr val="bg1"/>
              </a:solidFill>
              <a:latin typeface="Noto Sans CJK JP Bold"/>
              <a:cs typeface="Noto Sans CJK JP Bold"/>
            </a:endParaRPr>
          </a:p>
        </p:txBody>
      </p:sp>
      <p:sp>
        <p:nvSpPr>
          <p:cNvPr id="109" name="TextBox 1">
            <a:extLst>
              <a:ext uri="{FF2B5EF4-FFF2-40B4-BE49-F238E27FC236}">
                <a16:creationId xmlns:a16="http://schemas.microsoft.com/office/drawing/2014/main" id="{D3D580B6-C248-4A1E-A28A-F32A40607252}"/>
              </a:ext>
            </a:extLst>
          </p:cNvPr>
          <p:cNvSpPr txBox="1"/>
          <p:nvPr/>
        </p:nvSpPr>
        <p:spPr>
          <a:xfrm>
            <a:off x="1785722" y="7580357"/>
            <a:ext cx="406400" cy="101600"/>
          </a:xfrm>
          <a:prstGeom prst="rect">
            <a:avLst/>
          </a:prstGeom>
          <a:noFill/>
        </p:spPr>
        <p:txBody>
          <a:bodyPr wrap="none" lIns="0" tIns="0" rIns="0" rtlCol="0">
            <a:spAutoFit/>
          </a:bodyPr>
          <a:lstStyle/>
          <a:p>
            <a:pPr>
              <a:lnSpc>
                <a:spcPts val="800"/>
              </a:lnSpc>
              <a:tabLst/>
            </a:pPr>
            <a:r>
              <a:rPr lang="en-US" altLang="zh-CN" sz="699" dirty="0">
                <a:solidFill>
                  <a:srgbClr val="FFFFFF"/>
                </a:solidFill>
                <a:latin typeface="Arial" pitchFamily="18" charset="0"/>
                <a:cs typeface="Arial" pitchFamily="18" charset="0"/>
              </a:rPr>
              <a:t>Utilization</a:t>
            </a:r>
          </a:p>
        </p:txBody>
      </p:sp>
      <p:sp>
        <p:nvSpPr>
          <p:cNvPr id="110" name="object 27">
            <a:extLst>
              <a:ext uri="{FF2B5EF4-FFF2-40B4-BE49-F238E27FC236}">
                <a16:creationId xmlns:a16="http://schemas.microsoft.com/office/drawing/2014/main" id="{86FE9BB0-64CF-4602-AC19-6BCC87F278A0}"/>
              </a:ext>
            </a:extLst>
          </p:cNvPr>
          <p:cNvSpPr txBox="1"/>
          <p:nvPr/>
        </p:nvSpPr>
        <p:spPr>
          <a:xfrm>
            <a:off x="2692255" y="7881075"/>
            <a:ext cx="607696" cy="131831"/>
          </a:xfrm>
          <a:prstGeom prst="rect">
            <a:avLst/>
          </a:prstGeom>
        </p:spPr>
        <p:txBody>
          <a:bodyPr vert="horz" wrap="square" lIns="0" tIns="12700" rIns="0" bIns="0" rtlCol="0">
            <a:spAutoFit/>
          </a:bodyPr>
          <a:lstStyle/>
          <a:p>
            <a:pPr marL="12700" marR="5080">
              <a:lnSpc>
                <a:spcPct val="119100"/>
              </a:lnSpc>
              <a:spcBef>
                <a:spcPts val="100"/>
              </a:spcBef>
            </a:pPr>
            <a:r>
              <a:rPr lang="en-US" altLang="ko-KR" sz="700" spc="-25" dirty="0">
                <a:solidFill>
                  <a:srgbClr val="FFFFFF"/>
                </a:solidFill>
                <a:latin typeface="Noto Sans CJK JP Black"/>
                <a:cs typeface="Noto Sans CJK JP Black"/>
              </a:rPr>
              <a:t>Yellow</a:t>
            </a:r>
            <a:r>
              <a:rPr lang="ko-KR" altLang="en-US" sz="700" spc="-25" dirty="0">
                <a:solidFill>
                  <a:srgbClr val="FFFFFF"/>
                </a:solidFill>
                <a:latin typeface="Noto Sans CJK JP Black"/>
                <a:cs typeface="Noto Sans CJK JP Black"/>
              </a:rPr>
              <a:t> </a:t>
            </a:r>
            <a:r>
              <a:rPr lang="en-US" altLang="ko-KR" sz="700" spc="-25" dirty="0">
                <a:solidFill>
                  <a:srgbClr val="FFFFFF"/>
                </a:solidFill>
                <a:latin typeface="Noto Sans CJK JP Black"/>
                <a:cs typeface="Noto Sans CJK JP Black"/>
              </a:rPr>
              <a:t>Card</a:t>
            </a:r>
            <a:endParaRPr sz="700" dirty="0">
              <a:latin typeface="Noto Sans CJK JP Black"/>
              <a:cs typeface="Noto Sans CJK JP Black"/>
            </a:endParaRPr>
          </a:p>
        </p:txBody>
      </p:sp>
      <p:sp>
        <p:nvSpPr>
          <p:cNvPr id="111" name="object 62">
            <a:extLst>
              <a:ext uri="{FF2B5EF4-FFF2-40B4-BE49-F238E27FC236}">
                <a16:creationId xmlns:a16="http://schemas.microsoft.com/office/drawing/2014/main" id="{686E171E-7691-4041-B0BA-CF8218B57C28}"/>
              </a:ext>
            </a:extLst>
          </p:cNvPr>
          <p:cNvSpPr txBox="1"/>
          <p:nvPr/>
        </p:nvSpPr>
        <p:spPr>
          <a:xfrm>
            <a:off x="1844675" y="9265353"/>
            <a:ext cx="792480" cy="166777"/>
          </a:xfrm>
          <a:prstGeom prst="rect">
            <a:avLst/>
          </a:prstGeom>
        </p:spPr>
        <p:txBody>
          <a:bodyPr vert="horz" wrap="square" lIns="0" tIns="12700" rIns="0" bIns="0" rtlCol="0">
            <a:spAutoFit/>
          </a:bodyPr>
          <a:lstStyle/>
          <a:p>
            <a:pPr marL="12700" marR="5080" indent="49530" algn="ctr">
              <a:lnSpc>
                <a:spcPct val="120300"/>
              </a:lnSpc>
              <a:spcBef>
                <a:spcPts val="100"/>
              </a:spcBef>
            </a:pPr>
            <a:r>
              <a:rPr lang="en-US" sz="900" spc="-45" dirty="0">
                <a:solidFill>
                  <a:srgbClr val="FFFFFF"/>
                </a:solidFill>
                <a:latin typeface="Noto Sans CJK JP Bold"/>
                <a:cs typeface="Noto Sans CJK JP Bold"/>
              </a:rPr>
              <a:t>Reward</a:t>
            </a:r>
            <a:r>
              <a:rPr lang="ko-KR" altLang="en-US" sz="900" spc="-45" dirty="0">
                <a:solidFill>
                  <a:srgbClr val="FFFFFF"/>
                </a:solidFill>
                <a:latin typeface="Noto Sans CJK JP Bold"/>
                <a:cs typeface="Noto Sans CJK JP Bold"/>
              </a:rPr>
              <a:t> </a:t>
            </a:r>
            <a:r>
              <a:rPr lang="en-US" altLang="ko-KR" sz="900" spc="-45" dirty="0">
                <a:solidFill>
                  <a:srgbClr val="FFFFFF"/>
                </a:solidFill>
                <a:latin typeface="Noto Sans CJK JP Bold"/>
                <a:cs typeface="Noto Sans CJK JP Bold"/>
              </a:rPr>
              <a:t>System</a:t>
            </a:r>
            <a:r>
              <a:rPr sz="900" spc="-45" dirty="0">
                <a:solidFill>
                  <a:srgbClr val="FFFFFF"/>
                </a:solidFill>
                <a:latin typeface="Noto Sans CJK JP Bold"/>
                <a:cs typeface="Noto Sans CJK JP Bold"/>
              </a:rPr>
              <a:t>  </a:t>
            </a:r>
            <a:endParaRPr sz="900" dirty="0">
              <a:latin typeface="Noto Sans CJK JP Bold"/>
              <a:cs typeface="Noto Sans CJK JP Bold"/>
            </a:endParaRPr>
          </a:p>
        </p:txBody>
      </p:sp>
      <p:sp>
        <p:nvSpPr>
          <p:cNvPr id="112" name="object 28">
            <a:extLst>
              <a:ext uri="{FF2B5EF4-FFF2-40B4-BE49-F238E27FC236}">
                <a16:creationId xmlns:a16="http://schemas.microsoft.com/office/drawing/2014/main" id="{CF0975A6-602F-4622-A615-7ECBBE0C3501}"/>
              </a:ext>
            </a:extLst>
          </p:cNvPr>
          <p:cNvSpPr txBox="1"/>
          <p:nvPr/>
        </p:nvSpPr>
        <p:spPr>
          <a:xfrm>
            <a:off x="476250" y="7936706"/>
            <a:ext cx="533396" cy="131831"/>
          </a:xfrm>
          <a:prstGeom prst="rect">
            <a:avLst/>
          </a:prstGeom>
        </p:spPr>
        <p:txBody>
          <a:bodyPr vert="horz" wrap="square" lIns="0" tIns="12700" rIns="0" bIns="0" rtlCol="0">
            <a:spAutoFit/>
          </a:bodyPr>
          <a:lstStyle/>
          <a:p>
            <a:pPr marL="90170" marR="5080" indent="-78105" algn="ctr">
              <a:lnSpc>
                <a:spcPct val="119100"/>
              </a:lnSpc>
              <a:spcBef>
                <a:spcPts val="100"/>
              </a:spcBef>
            </a:pPr>
            <a:r>
              <a:rPr lang="en-US" altLang="ko-KR" sz="700" spc="-30" dirty="0">
                <a:solidFill>
                  <a:srgbClr val="FFFFFF"/>
                </a:solidFill>
                <a:latin typeface="Noto Sans CJK JP Black"/>
                <a:cs typeface="Noto Sans CJK JP Black"/>
              </a:rPr>
              <a:t>Reward</a:t>
            </a:r>
            <a:endParaRPr lang="en-US" sz="700" spc="-30" dirty="0">
              <a:solidFill>
                <a:srgbClr val="FFFFFF"/>
              </a:solidFill>
              <a:latin typeface="Noto Sans CJK JP Black"/>
              <a:cs typeface="Noto Sans CJK JP Black"/>
            </a:endParaRPr>
          </a:p>
        </p:txBody>
      </p:sp>
    </p:spTree>
    <p:extLst>
      <p:ext uri="{BB962C8B-B14F-4D97-AF65-F5344CB8AC3E}">
        <p14:creationId xmlns:p14="http://schemas.microsoft.com/office/powerpoint/2010/main" val="3843294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object 2">
            <a:extLst>
              <a:ext uri="{FF2B5EF4-FFF2-40B4-BE49-F238E27FC236}">
                <a16:creationId xmlns:a16="http://schemas.microsoft.com/office/drawing/2014/main" id="{ECFAA758-A35F-47B1-A62C-B25328EB9F06}"/>
              </a:ext>
            </a:extLst>
          </p:cNvPr>
          <p:cNvGrpSpPr/>
          <p:nvPr/>
        </p:nvGrpSpPr>
        <p:grpSpPr>
          <a:xfrm>
            <a:off x="0" y="0"/>
            <a:ext cx="15120619" cy="10692130"/>
            <a:chOff x="0" y="0"/>
            <a:chExt cx="15120619" cy="10692130"/>
          </a:xfrm>
        </p:grpSpPr>
        <p:sp>
          <p:nvSpPr>
            <p:cNvPr id="26" name="object 3">
              <a:extLst>
                <a:ext uri="{FF2B5EF4-FFF2-40B4-BE49-F238E27FC236}">
                  <a16:creationId xmlns:a16="http://schemas.microsoft.com/office/drawing/2014/main" id="{352AD40B-CDCB-4189-97CC-0E3BE9DBB991}"/>
                </a:ext>
              </a:extLst>
            </p:cNvPr>
            <p:cNvSpPr/>
            <p:nvPr/>
          </p:nvSpPr>
          <p:spPr>
            <a:xfrm>
              <a:off x="0" y="0"/>
              <a:ext cx="7561148" cy="10692003"/>
            </a:xfrm>
            <a:prstGeom prst="rect">
              <a:avLst/>
            </a:prstGeom>
            <a:blipFill>
              <a:blip r:embed="rId3" cstate="print"/>
              <a:stretch>
                <a:fillRect/>
              </a:stretch>
            </a:blipFill>
          </p:spPr>
          <p:txBody>
            <a:bodyPr wrap="square" lIns="0" tIns="0" rIns="0" bIns="0" rtlCol="0"/>
            <a:lstStyle/>
            <a:p>
              <a:endParaRPr/>
            </a:p>
          </p:txBody>
        </p:sp>
        <p:sp>
          <p:nvSpPr>
            <p:cNvPr id="27" name="object 4">
              <a:extLst>
                <a:ext uri="{FF2B5EF4-FFF2-40B4-BE49-F238E27FC236}">
                  <a16:creationId xmlns:a16="http://schemas.microsoft.com/office/drawing/2014/main" id="{6A2F4214-DAF0-42AE-A05A-C6C0CA9A4A68}"/>
                </a:ext>
              </a:extLst>
            </p:cNvPr>
            <p:cNvSpPr/>
            <p:nvPr/>
          </p:nvSpPr>
          <p:spPr>
            <a:xfrm>
              <a:off x="946086" y="2880004"/>
              <a:ext cx="0" cy="6069330"/>
            </a:xfrm>
            <a:custGeom>
              <a:avLst/>
              <a:gdLst/>
              <a:ahLst/>
              <a:cxnLst/>
              <a:rect l="l" t="t" r="r" b="b"/>
              <a:pathLst>
                <a:path h="6069330">
                  <a:moveTo>
                    <a:pt x="0" y="0"/>
                  </a:moveTo>
                  <a:lnTo>
                    <a:pt x="0" y="6069279"/>
                  </a:lnTo>
                </a:path>
              </a:pathLst>
            </a:custGeom>
            <a:ln w="9525">
              <a:solidFill>
                <a:srgbClr val="314054"/>
              </a:solidFill>
            </a:ln>
          </p:spPr>
          <p:txBody>
            <a:bodyPr wrap="square" lIns="0" tIns="0" rIns="0" bIns="0" rtlCol="0"/>
            <a:lstStyle/>
            <a:p>
              <a:endParaRPr/>
            </a:p>
          </p:txBody>
        </p:sp>
        <p:sp>
          <p:nvSpPr>
            <p:cNvPr id="28" name="object 5">
              <a:extLst>
                <a:ext uri="{FF2B5EF4-FFF2-40B4-BE49-F238E27FC236}">
                  <a16:creationId xmlns:a16="http://schemas.microsoft.com/office/drawing/2014/main" id="{C7CB6228-7F4E-403C-8704-BDEE8F0EC9A2}"/>
                </a:ext>
              </a:extLst>
            </p:cNvPr>
            <p:cNvSpPr/>
            <p:nvPr/>
          </p:nvSpPr>
          <p:spPr>
            <a:xfrm>
              <a:off x="4218457" y="5480672"/>
              <a:ext cx="0" cy="4745990"/>
            </a:xfrm>
            <a:custGeom>
              <a:avLst/>
              <a:gdLst/>
              <a:ahLst/>
              <a:cxnLst/>
              <a:rect l="l" t="t" r="r" b="b"/>
              <a:pathLst>
                <a:path h="4745990">
                  <a:moveTo>
                    <a:pt x="0" y="0"/>
                  </a:moveTo>
                  <a:lnTo>
                    <a:pt x="0" y="4745431"/>
                  </a:lnTo>
                </a:path>
              </a:pathLst>
            </a:custGeom>
            <a:ln w="9525">
              <a:solidFill>
                <a:srgbClr val="314054"/>
              </a:solidFill>
            </a:ln>
          </p:spPr>
          <p:txBody>
            <a:bodyPr wrap="square" lIns="0" tIns="0" rIns="0" bIns="0" rtlCol="0"/>
            <a:lstStyle/>
            <a:p>
              <a:endParaRPr/>
            </a:p>
          </p:txBody>
        </p:sp>
        <p:sp>
          <p:nvSpPr>
            <p:cNvPr id="29" name="object 6">
              <a:extLst>
                <a:ext uri="{FF2B5EF4-FFF2-40B4-BE49-F238E27FC236}">
                  <a16:creationId xmlns:a16="http://schemas.microsoft.com/office/drawing/2014/main" id="{A3D378C4-6E5E-41F8-9B4C-9DA4C4252B9F}"/>
                </a:ext>
              </a:extLst>
            </p:cNvPr>
            <p:cNvSpPr/>
            <p:nvPr/>
          </p:nvSpPr>
          <p:spPr>
            <a:xfrm>
              <a:off x="7558099" y="0"/>
              <a:ext cx="7561897" cy="10692003"/>
            </a:xfrm>
            <a:prstGeom prst="rect">
              <a:avLst/>
            </a:prstGeom>
            <a:blipFill>
              <a:blip r:embed="rId4" cstate="print"/>
              <a:stretch>
                <a:fillRect/>
              </a:stretch>
            </a:blipFill>
          </p:spPr>
          <p:txBody>
            <a:bodyPr wrap="square" lIns="0" tIns="0" rIns="0" bIns="0" rtlCol="0"/>
            <a:lstStyle/>
            <a:p>
              <a:endParaRPr/>
            </a:p>
          </p:txBody>
        </p:sp>
      </p:grpSp>
      <p:sp>
        <p:nvSpPr>
          <p:cNvPr id="2" name="TextBox 1"/>
          <p:cNvSpPr txBox="1"/>
          <p:nvPr/>
        </p:nvSpPr>
        <p:spPr>
          <a:xfrm>
            <a:off x="3771900" y="5435600"/>
            <a:ext cx="304800" cy="177800"/>
          </a:xfrm>
          <a:prstGeom prst="rect">
            <a:avLst/>
          </a:prstGeom>
          <a:noFill/>
        </p:spPr>
        <p:txBody>
          <a:bodyPr wrap="none" lIns="0" tIns="0" rIns="0" rtlCol="0">
            <a:spAutoFit/>
          </a:bodyPr>
          <a:lstStyle/>
          <a:p>
            <a:pPr>
              <a:lnSpc>
                <a:spcPts val="1400"/>
              </a:lnSpc>
              <a:tabLst/>
            </a:pPr>
            <a:r>
              <a:rPr lang="en-US" altLang="zh-CN" sz="1098" dirty="0">
                <a:solidFill>
                  <a:srgbClr val="FFFFFF"/>
                </a:solidFill>
                <a:latin typeface="Arial" pitchFamily="18" charset="0"/>
                <a:cs typeface="Arial" pitchFamily="18" charset="0"/>
              </a:rPr>
              <a:t>2020</a:t>
            </a:r>
          </a:p>
        </p:txBody>
      </p:sp>
      <p:sp>
        <p:nvSpPr>
          <p:cNvPr id="3" name="TextBox 1"/>
          <p:cNvSpPr txBox="1"/>
          <p:nvPr/>
        </p:nvSpPr>
        <p:spPr>
          <a:xfrm>
            <a:off x="4330700" y="5499100"/>
            <a:ext cx="2543966" cy="1392689"/>
          </a:xfrm>
          <a:prstGeom prst="rect">
            <a:avLst/>
          </a:prstGeom>
          <a:noFill/>
        </p:spPr>
        <p:txBody>
          <a:bodyPr wrap="none" lIns="0" tIns="0" rIns="0" rtlCol="0">
            <a:spAutoFit/>
          </a:bodyPr>
          <a:lstStyle/>
          <a:p>
            <a:pPr>
              <a:lnSpc>
                <a:spcPts val="1400"/>
              </a:lnSpc>
              <a:tabLst/>
            </a:pPr>
            <a:r>
              <a:rPr lang="en-US" altLang="zh-CN" sz="1098" b="1" dirty="0">
                <a:solidFill>
                  <a:srgbClr val="FFFFFF"/>
                </a:solidFill>
                <a:latin typeface="Arial" pitchFamily="18" charset="0"/>
                <a:cs typeface="Arial" pitchFamily="18" charset="0"/>
              </a:rPr>
              <a:t>3Q</a:t>
            </a:r>
          </a:p>
          <a:p>
            <a:pPr>
              <a:lnSpc>
                <a:spcPts val="1800"/>
              </a:lnSpc>
              <a:tabLst/>
            </a:pP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1st</a:t>
            </a:r>
            <a:r>
              <a:rPr lang="en-US" altLang="zh-CN" sz="1098" dirty="0">
                <a:latin typeface="Times New Roman" pitchFamily="18" charset="0"/>
                <a:cs typeface="Times New Roman" pitchFamily="18" charset="0"/>
              </a:rPr>
              <a:t>  </a:t>
            </a:r>
            <a:r>
              <a:rPr lang="en-US" altLang="zh-CN" sz="1098" dirty="0" err="1">
                <a:solidFill>
                  <a:srgbClr val="FFFFFF"/>
                </a:solidFill>
                <a:latin typeface="Arial" pitchFamily="18" charset="0"/>
                <a:cs typeface="Arial" pitchFamily="18" charset="0"/>
              </a:rPr>
              <a:t>dApp</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Service(JOBus)</a:t>
            </a:r>
          </a:p>
          <a:p>
            <a:pPr>
              <a:lnSpc>
                <a:spcPts val="1800"/>
              </a:lnSpc>
              <a:tabLst/>
            </a:pPr>
            <a:r>
              <a:rPr lang="en-US" altLang="zh-CN" sz="1098" dirty="0">
                <a:solidFill>
                  <a:srgbClr val="FFFFFF"/>
                </a:solidFill>
                <a:latin typeface="Arial" pitchFamily="18" charset="0"/>
                <a:cs typeface="Arial" pitchFamily="18" charset="0"/>
              </a:rPr>
              <a:t>-Marketing through both On and Off-line</a:t>
            </a:r>
            <a:endParaRPr lang="en-US" altLang="zh-CN" dirty="0"/>
          </a:p>
          <a:p>
            <a:pPr>
              <a:lnSpc>
                <a:spcPts val="2100"/>
              </a:lnSpc>
              <a:tabLst/>
            </a:pPr>
            <a:r>
              <a:rPr lang="en-US" altLang="zh-CN" sz="1098" b="1" dirty="0">
                <a:solidFill>
                  <a:srgbClr val="FFFFFF"/>
                </a:solidFill>
                <a:latin typeface="Arial" pitchFamily="18" charset="0"/>
                <a:cs typeface="Arial" pitchFamily="18" charset="0"/>
              </a:rPr>
              <a:t>4Q</a:t>
            </a:r>
          </a:p>
          <a:p>
            <a:pPr>
              <a:lnSpc>
                <a:spcPts val="1800"/>
              </a:lnSpc>
              <a:tabLst/>
            </a:pPr>
            <a:r>
              <a:rPr lang="en-US" altLang="zh-CN" sz="1098" dirty="0">
                <a:solidFill>
                  <a:srgbClr val="FFFFFF"/>
                </a:solidFill>
                <a:latin typeface="Arial" pitchFamily="18" charset="0"/>
                <a:cs typeface="Arial" pitchFamily="18" charset="0"/>
              </a:rPr>
              <a:t>-Planning of 2</a:t>
            </a:r>
            <a:r>
              <a:rPr lang="en-US" altLang="zh-CN" sz="1098" baseline="30000" dirty="0">
                <a:solidFill>
                  <a:srgbClr val="FFFFFF"/>
                </a:solidFill>
                <a:latin typeface="Arial" pitchFamily="18" charset="0"/>
                <a:cs typeface="Arial" pitchFamily="18" charset="0"/>
              </a:rPr>
              <a:t>nd</a:t>
            </a:r>
            <a:r>
              <a:rPr lang="en-US" altLang="zh-CN" sz="1098" dirty="0">
                <a:solidFill>
                  <a:srgbClr val="FFFFFF"/>
                </a:solidFill>
                <a:latin typeface="Arial" pitchFamily="18" charset="0"/>
                <a:cs typeface="Arial" pitchFamily="18" charset="0"/>
              </a:rPr>
              <a:t> </a:t>
            </a:r>
            <a:r>
              <a:rPr lang="en-US" altLang="zh-CN" sz="1098" dirty="0" err="1">
                <a:solidFill>
                  <a:srgbClr val="FFFFFF"/>
                </a:solidFill>
                <a:latin typeface="Arial" pitchFamily="18" charset="0"/>
                <a:cs typeface="Arial" pitchFamily="18" charset="0"/>
              </a:rPr>
              <a:t>dApp</a:t>
            </a:r>
            <a:r>
              <a:rPr lang="en-US" altLang="zh-CN" sz="1098" dirty="0">
                <a:solidFill>
                  <a:srgbClr val="FFFFFF"/>
                </a:solidFill>
                <a:latin typeface="Arial" pitchFamily="18" charset="0"/>
                <a:cs typeface="Arial" pitchFamily="18" charset="0"/>
              </a:rPr>
              <a:t> Service</a:t>
            </a:r>
          </a:p>
          <a:p>
            <a:pPr>
              <a:lnSpc>
                <a:spcPts val="1800"/>
              </a:lnSpc>
              <a:tabLst/>
            </a:pPr>
            <a:r>
              <a:rPr lang="en-US" altLang="zh-CN" sz="1098" dirty="0">
                <a:solidFill>
                  <a:srgbClr val="FFFFFF"/>
                </a:solidFill>
                <a:latin typeface="Arial" pitchFamily="18" charset="0"/>
                <a:cs typeface="Arial" pitchFamily="18" charset="0"/>
              </a:rPr>
              <a:t>-Planning of GLOBRIDGE Service Portal</a:t>
            </a:r>
          </a:p>
        </p:txBody>
      </p:sp>
      <p:sp>
        <p:nvSpPr>
          <p:cNvPr id="4" name="TextBox 1"/>
          <p:cNvSpPr txBox="1"/>
          <p:nvPr/>
        </p:nvSpPr>
        <p:spPr>
          <a:xfrm>
            <a:off x="3771900" y="8293100"/>
            <a:ext cx="304800" cy="177800"/>
          </a:xfrm>
          <a:prstGeom prst="rect">
            <a:avLst/>
          </a:prstGeom>
          <a:noFill/>
        </p:spPr>
        <p:txBody>
          <a:bodyPr wrap="none" lIns="0" tIns="0" rIns="0" rtlCol="0">
            <a:spAutoFit/>
          </a:bodyPr>
          <a:lstStyle/>
          <a:p>
            <a:pPr>
              <a:lnSpc>
                <a:spcPts val="1400"/>
              </a:lnSpc>
              <a:tabLst/>
            </a:pPr>
            <a:r>
              <a:rPr lang="en-US" altLang="zh-CN" sz="1098" dirty="0">
                <a:solidFill>
                  <a:srgbClr val="FFFFFF"/>
                </a:solidFill>
                <a:latin typeface="Arial" pitchFamily="18" charset="0"/>
                <a:cs typeface="Arial" pitchFamily="18" charset="0"/>
              </a:rPr>
              <a:t>2021</a:t>
            </a:r>
          </a:p>
        </p:txBody>
      </p:sp>
      <p:sp>
        <p:nvSpPr>
          <p:cNvPr id="5" name="TextBox 1"/>
          <p:cNvSpPr txBox="1"/>
          <p:nvPr/>
        </p:nvSpPr>
        <p:spPr>
          <a:xfrm>
            <a:off x="4330700" y="8305800"/>
            <a:ext cx="1726435" cy="430887"/>
          </a:xfrm>
          <a:prstGeom prst="rect">
            <a:avLst/>
          </a:prstGeom>
          <a:noFill/>
        </p:spPr>
        <p:txBody>
          <a:bodyPr wrap="none" lIns="0" tIns="0" rIns="0" rtlCol="0">
            <a:spAutoFit/>
          </a:bodyPr>
          <a:lstStyle/>
          <a:p>
            <a:pPr>
              <a:lnSpc>
                <a:spcPts val="1400"/>
              </a:lnSpc>
              <a:tabLst/>
            </a:pPr>
            <a:r>
              <a:rPr lang="en-US" altLang="zh-CN" sz="1098" b="1" dirty="0">
                <a:solidFill>
                  <a:srgbClr val="FFFFFF"/>
                </a:solidFill>
                <a:latin typeface="Arial" pitchFamily="18" charset="0"/>
                <a:cs typeface="Arial" pitchFamily="18" charset="0"/>
              </a:rPr>
              <a:t>1Q</a:t>
            </a:r>
          </a:p>
          <a:p>
            <a:pPr>
              <a:lnSpc>
                <a:spcPts val="1800"/>
              </a:lnSpc>
              <a:tabLst/>
            </a:pPr>
            <a:r>
              <a:rPr lang="en-US" altLang="zh-CN" sz="1098" dirty="0">
                <a:solidFill>
                  <a:srgbClr val="FFFFFF"/>
                </a:solidFill>
                <a:latin typeface="Arial" pitchFamily="18" charset="0"/>
                <a:cs typeface="Arial" pitchFamily="18" charset="0"/>
              </a:rPr>
              <a:t>-</a:t>
            </a:r>
            <a:r>
              <a:rPr lang="en-US" altLang="zh-CN" sz="1098" dirty="0" err="1">
                <a:solidFill>
                  <a:srgbClr val="FFFFFF"/>
                </a:solidFill>
                <a:latin typeface="Arial" pitchFamily="18" charset="0"/>
                <a:cs typeface="Arial" pitchFamily="18" charset="0"/>
              </a:rPr>
              <a:t>Lauch</a:t>
            </a:r>
            <a:r>
              <a:rPr lang="en-US" altLang="zh-CN" sz="1098" dirty="0">
                <a:solidFill>
                  <a:srgbClr val="FFFFFF"/>
                </a:solidFill>
                <a:latin typeface="Arial" pitchFamily="18" charset="0"/>
                <a:cs typeface="Arial" pitchFamily="18" charset="0"/>
              </a:rPr>
              <a:t> of  2</a:t>
            </a:r>
            <a:r>
              <a:rPr lang="en-US" altLang="zh-CN" sz="1098" baseline="30000" dirty="0">
                <a:solidFill>
                  <a:srgbClr val="FFFFFF"/>
                </a:solidFill>
                <a:latin typeface="Arial" pitchFamily="18" charset="0"/>
                <a:cs typeface="Arial" pitchFamily="18" charset="0"/>
              </a:rPr>
              <a:t>nd</a:t>
            </a:r>
            <a:r>
              <a:rPr lang="en-US" altLang="zh-CN" sz="1098" dirty="0">
                <a:solidFill>
                  <a:srgbClr val="FFFFFF"/>
                </a:solidFill>
                <a:latin typeface="Arial" pitchFamily="18" charset="0"/>
                <a:cs typeface="Arial" pitchFamily="18" charset="0"/>
              </a:rPr>
              <a:t> </a:t>
            </a:r>
            <a:r>
              <a:rPr lang="en-US" altLang="zh-CN" sz="1098" dirty="0" err="1">
                <a:solidFill>
                  <a:srgbClr val="FFFFFF"/>
                </a:solidFill>
                <a:latin typeface="Arial" pitchFamily="18" charset="0"/>
                <a:cs typeface="Arial" pitchFamily="18" charset="0"/>
              </a:rPr>
              <a:t>dApp</a:t>
            </a:r>
            <a:r>
              <a:rPr lang="en-US" altLang="zh-CN" sz="1098" dirty="0">
                <a:solidFill>
                  <a:srgbClr val="FFFFFF"/>
                </a:solidFill>
                <a:latin typeface="Arial" pitchFamily="18" charset="0"/>
                <a:cs typeface="Arial" pitchFamily="18" charset="0"/>
              </a:rPr>
              <a:t> Service</a:t>
            </a:r>
          </a:p>
        </p:txBody>
      </p:sp>
      <p:sp>
        <p:nvSpPr>
          <p:cNvPr id="6" name="TextBox 1"/>
          <p:cNvSpPr txBox="1"/>
          <p:nvPr/>
        </p:nvSpPr>
        <p:spPr>
          <a:xfrm>
            <a:off x="4330700" y="8801100"/>
            <a:ext cx="2074286" cy="212879"/>
          </a:xfrm>
          <a:prstGeom prst="rect">
            <a:avLst/>
          </a:prstGeom>
          <a:noFill/>
        </p:spPr>
        <p:txBody>
          <a:bodyPr wrap="none" lIns="0" tIns="0" rIns="0" rtlCol="0">
            <a:spAutoFit/>
          </a:bodyPr>
          <a:lstStyle/>
          <a:p>
            <a:pPr>
              <a:lnSpc>
                <a:spcPts val="1300"/>
              </a:lnSpc>
              <a:tabLst>
                <a:tab pos="127000" algn="l"/>
              </a:tabLst>
            </a:pPr>
            <a:r>
              <a:rPr lang="en-US" altLang="zh-CN" sz="1098" dirty="0">
                <a:solidFill>
                  <a:schemeClr val="bg1"/>
                </a:solidFill>
                <a:latin typeface="Arial" pitchFamily="18" charset="0"/>
                <a:cs typeface="Arial" pitchFamily="18" charset="0"/>
              </a:rPr>
              <a:t>-Improvement of 1</a:t>
            </a:r>
            <a:r>
              <a:rPr lang="en-US" altLang="zh-CN" sz="1098" baseline="30000" dirty="0">
                <a:solidFill>
                  <a:schemeClr val="bg1"/>
                </a:solidFill>
                <a:latin typeface="Arial" pitchFamily="18" charset="0"/>
                <a:cs typeface="Arial" pitchFamily="18" charset="0"/>
              </a:rPr>
              <a:t>st</a:t>
            </a:r>
            <a:r>
              <a:rPr lang="en-US" altLang="zh-CN" sz="1098" dirty="0">
                <a:solidFill>
                  <a:schemeClr val="bg1"/>
                </a:solidFill>
                <a:latin typeface="Arial" pitchFamily="18" charset="0"/>
                <a:cs typeface="Arial" pitchFamily="18" charset="0"/>
              </a:rPr>
              <a:t> </a:t>
            </a:r>
            <a:r>
              <a:rPr lang="en-US" altLang="zh-CN" sz="1098" dirty="0" err="1">
                <a:solidFill>
                  <a:schemeClr val="bg1"/>
                </a:solidFill>
                <a:latin typeface="Arial" pitchFamily="18" charset="0"/>
                <a:cs typeface="Arial" pitchFamily="18" charset="0"/>
              </a:rPr>
              <a:t>dApp</a:t>
            </a:r>
            <a:r>
              <a:rPr lang="en-US" altLang="zh-CN" sz="1098" dirty="0">
                <a:solidFill>
                  <a:schemeClr val="bg1"/>
                </a:solidFill>
                <a:latin typeface="Arial" pitchFamily="18" charset="0"/>
                <a:cs typeface="Arial" pitchFamily="18" charset="0"/>
              </a:rPr>
              <a:t> Service</a:t>
            </a:r>
          </a:p>
        </p:txBody>
      </p:sp>
      <p:sp>
        <p:nvSpPr>
          <p:cNvPr id="7" name="TextBox 1"/>
          <p:cNvSpPr txBox="1"/>
          <p:nvPr/>
        </p:nvSpPr>
        <p:spPr>
          <a:xfrm>
            <a:off x="4330700" y="9537700"/>
            <a:ext cx="165100" cy="177800"/>
          </a:xfrm>
          <a:prstGeom prst="rect">
            <a:avLst/>
          </a:prstGeom>
          <a:noFill/>
        </p:spPr>
        <p:txBody>
          <a:bodyPr wrap="none" lIns="0" tIns="0" rIns="0" rtlCol="0">
            <a:spAutoFit/>
          </a:bodyPr>
          <a:lstStyle/>
          <a:p>
            <a:pPr>
              <a:lnSpc>
                <a:spcPts val="1400"/>
              </a:lnSpc>
              <a:tabLst/>
            </a:pPr>
            <a:r>
              <a:rPr lang="en-US" altLang="zh-CN" sz="1098" b="1" dirty="0">
                <a:solidFill>
                  <a:srgbClr val="FFFFFF"/>
                </a:solidFill>
                <a:latin typeface="Arial" pitchFamily="18" charset="0"/>
                <a:cs typeface="Arial" pitchFamily="18" charset="0"/>
              </a:rPr>
              <a:t>2Q</a:t>
            </a:r>
          </a:p>
        </p:txBody>
      </p:sp>
      <p:sp>
        <p:nvSpPr>
          <p:cNvPr id="8" name="TextBox 1"/>
          <p:cNvSpPr txBox="1"/>
          <p:nvPr/>
        </p:nvSpPr>
        <p:spPr>
          <a:xfrm>
            <a:off x="4330700" y="9791700"/>
            <a:ext cx="2115964" cy="379591"/>
          </a:xfrm>
          <a:prstGeom prst="rect">
            <a:avLst/>
          </a:prstGeom>
          <a:noFill/>
        </p:spPr>
        <p:txBody>
          <a:bodyPr wrap="none" lIns="0" tIns="0" rIns="0" rtlCol="0">
            <a:spAutoFit/>
          </a:bodyPr>
          <a:lstStyle/>
          <a:p>
            <a:pPr>
              <a:lnSpc>
                <a:spcPts val="1300"/>
              </a:lnSpc>
              <a:tabLst/>
            </a:pPr>
            <a:r>
              <a:rPr lang="en-US" altLang="zh-CN" sz="1098" dirty="0">
                <a:solidFill>
                  <a:schemeClr val="bg1"/>
                </a:solidFill>
                <a:latin typeface="Arial" pitchFamily="18" charset="0"/>
                <a:cs typeface="Arial" pitchFamily="18" charset="0"/>
              </a:rPr>
              <a:t>-Planning of 3</a:t>
            </a:r>
            <a:r>
              <a:rPr lang="en-US" altLang="zh-CN" sz="1098" baseline="30000" dirty="0">
                <a:solidFill>
                  <a:schemeClr val="bg1"/>
                </a:solidFill>
                <a:latin typeface="Arial" pitchFamily="18" charset="0"/>
                <a:cs typeface="Arial" pitchFamily="18" charset="0"/>
              </a:rPr>
              <a:t>rd</a:t>
            </a:r>
            <a:r>
              <a:rPr lang="en-US" altLang="zh-CN" sz="1098" dirty="0">
                <a:solidFill>
                  <a:schemeClr val="bg1"/>
                </a:solidFill>
                <a:latin typeface="Arial" pitchFamily="18" charset="0"/>
                <a:cs typeface="Arial" pitchFamily="18" charset="0"/>
              </a:rPr>
              <a:t> </a:t>
            </a:r>
            <a:r>
              <a:rPr lang="en-US" altLang="zh-CN" sz="1098" dirty="0" err="1">
                <a:solidFill>
                  <a:schemeClr val="bg1"/>
                </a:solidFill>
                <a:latin typeface="Arial" pitchFamily="18" charset="0"/>
                <a:cs typeface="Arial" pitchFamily="18" charset="0"/>
              </a:rPr>
              <a:t>dApp</a:t>
            </a:r>
            <a:r>
              <a:rPr lang="en-US" altLang="zh-CN" sz="1098" dirty="0">
                <a:solidFill>
                  <a:schemeClr val="bg1"/>
                </a:solidFill>
                <a:latin typeface="Arial" pitchFamily="18" charset="0"/>
                <a:cs typeface="Arial" pitchFamily="18" charset="0"/>
              </a:rPr>
              <a:t> Service</a:t>
            </a:r>
          </a:p>
          <a:p>
            <a:pPr>
              <a:lnSpc>
                <a:spcPts val="1300"/>
              </a:lnSpc>
              <a:tabLst/>
            </a:pPr>
            <a:r>
              <a:rPr lang="en-US" altLang="zh-CN" sz="1098" dirty="0">
                <a:solidFill>
                  <a:schemeClr val="bg1"/>
                </a:solidFill>
                <a:latin typeface="Arial" pitchFamily="18" charset="0"/>
                <a:cs typeface="Arial" pitchFamily="18" charset="0"/>
              </a:rPr>
              <a:t>Improvement of 2</a:t>
            </a:r>
            <a:r>
              <a:rPr lang="en-US" altLang="zh-CN" sz="1098" baseline="30000" dirty="0">
                <a:solidFill>
                  <a:schemeClr val="bg1"/>
                </a:solidFill>
                <a:latin typeface="Arial" pitchFamily="18" charset="0"/>
                <a:cs typeface="Arial" pitchFamily="18" charset="0"/>
              </a:rPr>
              <a:t>nd</a:t>
            </a:r>
            <a:r>
              <a:rPr lang="en-US" altLang="zh-CN" sz="1098" dirty="0">
                <a:solidFill>
                  <a:schemeClr val="bg1"/>
                </a:solidFill>
                <a:latin typeface="Arial" pitchFamily="18" charset="0"/>
                <a:cs typeface="Arial" pitchFamily="18" charset="0"/>
              </a:rPr>
              <a:t> </a:t>
            </a:r>
            <a:r>
              <a:rPr lang="en-US" altLang="zh-CN" sz="1098">
                <a:solidFill>
                  <a:schemeClr val="bg1"/>
                </a:solidFill>
                <a:latin typeface="Arial" pitchFamily="18" charset="0"/>
                <a:cs typeface="Arial" pitchFamily="18" charset="0"/>
              </a:rPr>
              <a:t>dApp</a:t>
            </a:r>
            <a:r>
              <a:rPr lang="en-US" altLang="zh-CN" sz="1098" dirty="0">
                <a:solidFill>
                  <a:schemeClr val="bg1"/>
                </a:solidFill>
                <a:latin typeface="Arial" pitchFamily="18" charset="0"/>
                <a:cs typeface="Arial" pitchFamily="18" charset="0"/>
              </a:rPr>
              <a:t> Service </a:t>
            </a:r>
          </a:p>
        </p:txBody>
      </p:sp>
      <p:sp>
        <p:nvSpPr>
          <p:cNvPr id="9" name="TextBox 1"/>
          <p:cNvSpPr txBox="1"/>
          <p:nvPr/>
        </p:nvSpPr>
        <p:spPr>
          <a:xfrm>
            <a:off x="457200" y="1358900"/>
            <a:ext cx="3736600" cy="6564105"/>
          </a:xfrm>
          <a:prstGeom prst="rect">
            <a:avLst/>
          </a:prstGeom>
          <a:noFill/>
        </p:spPr>
        <p:txBody>
          <a:bodyPr wrap="none" lIns="0" tIns="0" rIns="0" rtlCol="0">
            <a:spAutoFit/>
          </a:bodyPr>
          <a:lstStyle/>
          <a:p>
            <a:pPr>
              <a:lnSpc>
                <a:spcPts val="3600"/>
              </a:lnSpc>
              <a:tabLst>
                <a:tab pos="50800" algn="l"/>
                <a:tab pos="584200" algn="l"/>
              </a:tabLst>
            </a:pPr>
            <a:r>
              <a:rPr lang="en-US" altLang="zh-CN" sz="2996" dirty="0">
                <a:solidFill>
                  <a:srgbClr val="FFFFFF"/>
                </a:solidFill>
                <a:latin typeface="Gill Sans Std Light" pitchFamily="18" charset="0"/>
                <a:cs typeface="Gill Sans Std Light" pitchFamily="18" charset="0"/>
              </a:rPr>
              <a:t>Roadmap</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21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2018</a:t>
            </a:r>
          </a:p>
          <a:p>
            <a:pPr>
              <a:lnSpc>
                <a:spcPts val="0"/>
              </a:lnSpc>
              <a:tabLst>
                <a:tab pos="50800" algn="l"/>
                <a:tab pos="584200" algn="l"/>
              </a:tabLst>
            </a:pPr>
            <a:r>
              <a:rPr lang="en-US" altLang="zh-CN" dirty="0"/>
              <a:t>		</a:t>
            </a:r>
            <a:r>
              <a:rPr lang="en-US" altLang="zh-CN" sz="1098" b="1" dirty="0">
                <a:solidFill>
                  <a:srgbClr val="FFFFFF"/>
                </a:solidFill>
                <a:latin typeface="Arial" pitchFamily="18" charset="0"/>
                <a:cs typeface="Arial" pitchFamily="18" charset="0"/>
              </a:rPr>
              <a:t>4Q</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Concept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GLOBRIDGE</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Market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Research</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5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2019</a:t>
            </a:r>
          </a:p>
          <a:p>
            <a:pPr>
              <a:lnSpc>
                <a:spcPts val="0"/>
              </a:lnSpc>
              <a:tabLst>
                <a:tab pos="50800" algn="l"/>
                <a:tab pos="584200" algn="l"/>
              </a:tabLst>
            </a:pPr>
            <a:r>
              <a:rPr lang="en-US" altLang="zh-CN" dirty="0"/>
              <a:t>		</a:t>
            </a:r>
            <a:r>
              <a:rPr lang="en-US" altLang="zh-CN" sz="1098" b="1" dirty="0">
                <a:solidFill>
                  <a:srgbClr val="FFFFFF"/>
                </a:solidFill>
                <a:latin typeface="Arial" pitchFamily="18" charset="0"/>
                <a:cs typeface="Arial" pitchFamily="18" charset="0"/>
              </a:rPr>
              <a:t>1Q</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Team</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Composition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Finalized</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White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paper</a:t>
            </a:r>
            <a:r>
              <a:rPr lang="en-US" altLang="zh-CN" sz="1098" dirty="0">
                <a:latin typeface="Times New Roman" pitchFamily="18" charset="0"/>
                <a:cs typeface="Times New Roman" pitchFamily="18" charset="0"/>
              </a:rPr>
              <a:t> </a:t>
            </a:r>
            <a:r>
              <a:rPr lang="en-US" altLang="zh-CN" sz="1098" dirty="0">
                <a:solidFill>
                  <a:schemeClr val="bg1"/>
                </a:solidFill>
                <a:latin typeface="Times New Roman" pitchFamily="18" charset="0"/>
                <a:cs typeface="Times New Roman" pitchFamily="18" charset="0"/>
              </a:rPr>
              <a:t>V.</a:t>
            </a:r>
            <a:r>
              <a:rPr lang="en-US" altLang="zh-CN" sz="1098" dirty="0">
                <a:solidFill>
                  <a:srgbClr val="FFFFFF"/>
                </a:solidFill>
                <a:latin typeface="Arial" pitchFamily="18" charset="0"/>
                <a:cs typeface="Arial" pitchFamily="18" charset="0"/>
              </a:rPr>
              <a:t>1.0</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GLOBRIDGE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E-Wallet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Development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Plan</a:t>
            </a:r>
          </a:p>
          <a:p>
            <a:pPr>
              <a:lnSpc>
                <a:spcPts val="1000"/>
              </a:lnSpc>
            </a:pPr>
            <a:endParaRPr lang="en-US" altLang="zh-CN" dirty="0"/>
          </a:p>
          <a:p>
            <a:pPr>
              <a:lnSpc>
                <a:spcPts val="1000"/>
              </a:lnSpc>
            </a:pPr>
            <a:endParaRPr lang="en-US" altLang="zh-CN" dirty="0"/>
          </a:p>
          <a:p>
            <a:pPr>
              <a:lnSpc>
                <a:spcPts val="2100"/>
              </a:lnSpc>
              <a:tabLst>
                <a:tab pos="50800" algn="l"/>
                <a:tab pos="584200" algn="l"/>
              </a:tabLst>
            </a:pPr>
            <a:r>
              <a:rPr lang="en-US" altLang="zh-CN" dirty="0"/>
              <a:t>		</a:t>
            </a:r>
            <a:r>
              <a:rPr lang="en-US" altLang="zh-CN" sz="1098" b="1" dirty="0">
                <a:solidFill>
                  <a:srgbClr val="FFFFFF"/>
                </a:solidFill>
                <a:latin typeface="Arial" pitchFamily="18" charset="0"/>
                <a:cs typeface="Arial" pitchFamily="18" charset="0"/>
              </a:rPr>
              <a:t>2Q</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Completion</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a:t>
            </a:r>
            <a:r>
              <a:rPr lang="en-US" altLang="zh-CN" sz="1098" dirty="0">
                <a:latin typeface="Times New Roman" pitchFamily="18" charset="0"/>
                <a:cs typeface="Times New Roman" pitchFamily="18" charset="0"/>
              </a:rPr>
              <a:t>  </a:t>
            </a:r>
            <a:r>
              <a:rPr lang="en-US" altLang="zh-CN" sz="1098" dirty="0">
                <a:solidFill>
                  <a:schemeClr val="bg1"/>
                </a:solidFill>
                <a:latin typeface="Times New Roman" pitchFamily="18" charset="0"/>
                <a:cs typeface="Times New Roman" pitchFamily="18" charset="0"/>
              </a:rPr>
              <a:t>the GLOBRIDGE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Homepage</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Whitepaper</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V</a:t>
            </a:r>
            <a:r>
              <a:rPr lang="en-US" altLang="zh-CN" sz="1098" dirty="0">
                <a:solidFill>
                  <a:srgbClr val="FFFFFF"/>
                </a:solidFill>
                <a:latin typeface="Times New Roman" pitchFamily="18" charset="0"/>
                <a:cs typeface="Times New Roman" pitchFamily="18" charset="0"/>
              </a:rPr>
              <a:t>.1.1</a:t>
            </a:r>
            <a:endParaRPr lang="en-US" altLang="zh-CN" sz="1098" dirty="0">
              <a:solidFill>
                <a:srgbClr val="FFFFFF"/>
              </a:solidFill>
              <a:latin typeface="Arial" pitchFamily="18" charset="0"/>
              <a:cs typeface="Arial" pitchFamily="18" charset="0"/>
            </a:endParaRP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Initial</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Development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a:t>
            </a:r>
            <a:r>
              <a:rPr lang="en-US" altLang="zh-CN" sz="1098" dirty="0">
                <a:latin typeface="Times New Roman" pitchFamily="18" charset="0"/>
                <a:cs typeface="Times New Roman" pitchFamily="18" charset="0"/>
              </a:rPr>
              <a:t>  </a:t>
            </a:r>
            <a:r>
              <a:rPr lang="en-US" altLang="zh-CN" sz="1098" dirty="0">
                <a:solidFill>
                  <a:schemeClr val="bg1"/>
                </a:solidFill>
                <a:latin typeface="Times New Roman" pitchFamily="18" charset="0"/>
                <a:cs typeface="Times New Roman" pitchFamily="18" charset="0"/>
              </a:rPr>
              <a:t>the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GLOBRIDGE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E-Wallet</a:t>
            </a:r>
          </a:p>
          <a:p>
            <a:pPr>
              <a:lnSpc>
                <a:spcPts val="1000"/>
              </a:lnSpc>
            </a:pPr>
            <a:endParaRPr lang="en-US" altLang="zh-CN" dirty="0"/>
          </a:p>
          <a:p>
            <a:pPr>
              <a:lnSpc>
                <a:spcPts val="1000"/>
              </a:lnSpc>
            </a:pPr>
            <a:endParaRPr lang="en-US" altLang="zh-CN" dirty="0"/>
          </a:p>
          <a:p>
            <a:pPr>
              <a:lnSpc>
                <a:spcPts val="1900"/>
              </a:lnSpc>
              <a:tabLst>
                <a:tab pos="50800" algn="l"/>
                <a:tab pos="584200" algn="l"/>
              </a:tabLst>
            </a:pPr>
            <a:r>
              <a:rPr lang="en-US" altLang="zh-CN" dirty="0"/>
              <a:t>		</a:t>
            </a:r>
            <a:r>
              <a:rPr lang="en-US" altLang="zh-CN" sz="1098" b="1" dirty="0">
                <a:solidFill>
                  <a:srgbClr val="FFFFFF"/>
                </a:solidFill>
                <a:latin typeface="Arial" pitchFamily="18" charset="0"/>
                <a:cs typeface="Arial" pitchFamily="18" charset="0"/>
              </a:rPr>
              <a:t>3Q</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Establishment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GLOBRIDGE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Corporation</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Issuing</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Tokens</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Whitepaper</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V</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1.2</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GLOBRIDGE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E-Wallet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Development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Completed</a:t>
            </a:r>
          </a:p>
          <a:p>
            <a:pPr>
              <a:lnSpc>
                <a:spcPts val="1800"/>
              </a:lnSpc>
              <a:tabLst>
                <a:tab pos="50800" algn="l"/>
                <a:tab pos="584200" algn="l"/>
              </a:tabLst>
            </a:pPr>
            <a:r>
              <a:rPr lang="en-US" altLang="zh-CN" dirty="0"/>
              <a:t>		</a:t>
            </a:r>
            <a:r>
              <a:rPr lang="en-US" altLang="zh-CN" sz="1098" dirty="0">
                <a:solidFill>
                  <a:srgbClr val="FFFFFF"/>
                </a:solidFill>
                <a:latin typeface="Arial" pitchFamily="18" charset="0"/>
                <a:cs typeface="Arial" pitchFamily="18" charset="0"/>
              </a:rPr>
              <a:t>-</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Planning</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of</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GLOBRIDGE</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Platform</a:t>
            </a:r>
            <a:r>
              <a:rPr lang="en-US" altLang="zh-CN" sz="1098" dirty="0">
                <a:latin typeface="Times New Roman" pitchFamily="18" charset="0"/>
                <a:cs typeface="Times New Roman" pitchFamily="18" charset="0"/>
              </a:rPr>
              <a:t> </a:t>
            </a:r>
            <a:r>
              <a:rPr lang="en-US" altLang="zh-CN" sz="1098" dirty="0">
                <a:solidFill>
                  <a:srgbClr val="FFFFFF"/>
                </a:solidFill>
                <a:latin typeface="Arial" pitchFamily="18" charset="0"/>
                <a:cs typeface="Arial" pitchFamily="18" charset="0"/>
              </a:rPr>
              <a:t>Server</a:t>
            </a:r>
          </a:p>
        </p:txBody>
      </p:sp>
      <p:sp>
        <p:nvSpPr>
          <p:cNvPr id="10" name="TextBox 1"/>
          <p:cNvSpPr txBox="1"/>
          <p:nvPr/>
        </p:nvSpPr>
        <p:spPr>
          <a:xfrm>
            <a:off x="1041400" y="8077200"/>
            <a:ext cx="165100" cy="177800"/>
          </a:xfrm>
          <a:prstGeom prst="rect">
            <a:avLst/>
          </a:prstGeom>
          <a:noFill/>
        </p:spPr>
        <p:txBody>
          <a:bodyPr wrap="none" lIns="0" tIns="0" rIns="0" rtlCol="0">
            <a:spAutoFit/>
          </a:bodyPr>
          <a:lstStyle/>
          <a:p>
            <a:pPr>
              <a:lnSpc>
                <a:spcPts val="1400"/>
              </a:lnSpc>
              <a:tabLst/>
            </a:pPr>
            <a:r>
              <a:rPr lang="en-US" altLang="zh-CN" sz="1098" b="1" dirty="0">
                <a:solidFill>
                  <a:srgbClr val="FFFFFF"/>
                </a:solidFill>
                <a:latin typeface="Arial" pitchFamily="18" charset="0"/>
                <a:cs typeface="Arial" pitchFamily="18" charset="0"/>
              </a:rPr>
              <a:t>4Q</a:t>
            </a:r>
          </a:p>
        </p:txBody>
      </p:sp>
      <p:sp>
        <p:nvSpPr>
          <p:cNvPr id="11" name="TextBox 1"/>
          <p:cNvSpPr txBox="1"/>
          <p:nvPr/>
        </p:nvSpPr>
        <p:spPr>
          <a:xfrm>
            <a:off x="1041400" y="8331200"/>
            <a:ext cx="2795637" cy="879728"/>
          </a:xfrm>
          <a:prstGeom prst="rect">
            <a:avLst/>
          </a:prstGeom>
          <a:noFill/>
        </p:spPr>
        <p:txBody>
          <a:bodyPr wrap="none" lIns="0" tIns="0" rIns="0" rtlCol="0">
            <a:spAutoFit/>
          </a:bodyPr>
          <a:lstStyle/>
          <a:p>
            <a:pPr marL="171450" indent="-171450">
              <a:lnSpc>
                <a:spcPts val="1300"/>
              </a:lnSpc>
              <a:buFontTx/>
              <a:buChar char="-"/>
              <a:tabLst/>
            </a:pPr>
            <a:r>
              <a:rPr lang="en-US" altLang="zh-CN" sz="1098" dirty="0">
                <a:solidFill>
                  <a:schemeClr val="bg1"/>
                </a:solidFill>
                <a:latin typeface="Times New Roman" pitchFamily="18" charset="0"/>
                <a:cs typeface="Times New Roman" pitchFamily="18" charset="0"/>
              </a:rPr>
              <a:t>Planning and Development of the 1</a:t>
            </a:r>
            <a:r>
              <a:rPr lang="en-US" altLang="zh-CN" sz="1098" baseline="30000" dirty="0">
                <a:solidFill>
                  <a:schemeClr val="bg1"/>
                </a:solidFill>
                <a:latin typeface="Times New Roman" pitchFamily="18" charset="0"/>
                <a:cs typeface="Times New Roman" pitchFamily="18" charset="0"/>
              </a:rPr>
              <a:t>st</a:t>
            </a:r>
            <a:r>
              <a:rPr lang="en-US" altLang="zh-CN" sz="1098" dirty="0">
                <a:solidFill>
                  <a:schemeClr val="bg1"/>
                </a:solidFill>
                <a:latin typeface="Times New Roman" pitchFamily="18" charset="0"/>
                <a:cs typeface="Times New Roman" pitchFamily="18" charset="0"/>
              </a:rPr>
              <a:t> </a:t>
            </a:r>
            <a:r>
              <a:rPr lang="en-US" altLang="zh-CN" sz="1098" dirty="0" err="1">
                <a:solidFill>
                  <a:srgbClr val="FFFFFF"/>
                </a:solidFill>
                <a:latin typeface="Arial" pitchFamily="18" charset="0"/>
                <a:cs typeface="Arial" pitchFamily="18" charset="0"/>
              </a:rPr>
              <a:t>dApp</a:t>
            </a:r>
            <a:r>
              <a:rPr lang="en-US" altLang="zh-CN" sz="1098" dirty="0">
                <a:latin typeface="Times New Roman" pitchFamily="18" charset="0"/>
                <a:cs typeface="Times New Roman" pitchFamily="18" charset="0"/>
              </a:rPr>
              <a:t>  </a:t>
            </a:r>
            <a:endParaRPr lang="en-US" altLang="zh-CN" sz="1098" dirty="0">
              <a:solidFill>
                <a:srgbClr val="FFFFFF"/>
              </a:solidFill>
              <a:latin typeface="Arial" pitchFamily="18" charset="0"/>
              <a:cs typeface="Arial" pitchFamily="18" charset="0"/>
            </a:endParaRPr>
          </a:p>
          <a:p>
            <a:pPr>
              <a:lnSpc>
                <a:spcPts val="1300"/>
              </a:lnSpc>
              <a:tabLst/>
            </a:pPr>
            <a:r>
              <a:rPr lang="en-US" altLang="zh-CN" sz="1098" dirty="0">
                <a:solidFill>
                  <a:srgbClr val="FFFFFF"/>
                </a:solidFill>
                <a:latin typeface="Arial" pitchFamily="18" charset="0"/>
                <a:cs typeface="Arial" pitchFamily="18" charset="0"/>
              </a:rPr>
              <a:t>    Service</a:t>
            </a:r>
          </a:p>
          <a:p>
            <a:pPr marL="171450" indent="-171450">
              <a:lnSpc>
                <a:spcPts val="1300"/>
              </a:lnSpc>
              <a:buFontTx/>
              <a:buChar char="-"/>
              <a:tabLst/>
            </a:pPr>
            <a:r>
              <a:rPr lang="en-US" altLang="zh-CN" sz="1098" dirty="0">
                <a:solidFill>
                  <a:srgbClr val="FFFFFF"/>
                </a:solidFill>
                <a:latin typeface="Arial" pitchFamily="18" charset="0"/>
                <a:cs typeface="Arial" pitchFamily="18" charset="0"/>
              </a:rPr>
              <a:t>GLOBRIDGE Portal Architecture Planning</a:t>
            </a:r>
          </a:p>
          <a:p>
            <a:pPr marL="171450" indent="-171450">
              <a:lnSpc>
                <a:spcPts val="1300"/>
              </a:lnSpc>
              <a:buFontTx/>
              <a:buChar char="-"/>
              <a:tabLst/>
            </a:pPr>
            <a:r>
              <a:rPr lang="en-US" altLang="zh-CN" sz="1098" dirty="0">
                <a:solidFill>
                  <a:srgbClr val="FFFFFF"/>
                </a:solidFill>
                <a:latin typeface="Arial" pitchFamily="18" charset="0"/>
                <a:cs typeface="Arial" pitchFamily="18" charset="0"/>
              </a:rPr>
              <a:t>Exchange Listing (BW)</a:t>
            </a:r>
          </a:p>
          <a:p>
            <a:pPr marL="171450" indent="-171450">
              <a:lnSpc>
                <a:spcPts val="1300"/>
              </a:lnSpc>
              <a:buFontTx/>
              <a:buChar char="-"/>
              <a:tabLst/>
            </a:pPr>
            <a:endParaRPr lang="en-US" altLang="zh-CN" sz="1098" dirty="0">
              <a:solidFill>
                <a:srgbClr val="FFFFFF"/>
              </a:solidFill>
              <a:latin typeface="Arial" pitchFamily="18" charset="0"/>
              <a:cs typeface="Arial" pitchFamily="18" charset="0"/>
            </a:endParaRPr>
          </a:p>
        </p:txBody>
      </p:sp>
      <p:sp>
        <p:nvSpPr>
          <p:cNvPr id="13" name="TextBox 1"/>
          <p:cNvSpPr txBox="1"/>
          <p:nvPr/>
        </p:nvSpPr>
        <p:spPr>
          <a:xfrm>
            <a:off x="495300" y="10045700"/>
            <a:ext cx="139700" cy="165100"/>
          </a:xfrm>
          <a:prstGeom prst="rect">
            <a:avLst/>
          </a:prstGeom>
          <a:noFill/>
        </p:spPr>
        <p:txBody>
          <a:bodyPr wrap="none" lIns="0" tIns="0" rIns="0" rtlCol="0">
            <a:spAutoFit/>
          </a:bodyPr>
          <a:lstStyle/>
          <a:p>
            <a:pPr>
              <a:lnSpc>
                <a:spcPts val="1300"/>
              </a:lnSpc>
              <a:tabLst/>
            </a:pPr>
            <a:r>
              <a:rPr lang="en-US" altLang="zh-CN" sz="998" dirty="0">
                <a:solidFill>
                  <a:srgbClr val="FFFFFF"/>
                </a:solidFill>
                <a:latin typeface="Arial" pitchFamily="18" charset="0"/>
                <a:cs typeface="Arial" pitchFamily="18" charset="0"/>
              </a:rPr>
              <a:t>09</a:t>
            </a:r>
          </a:p>
        </p:txBody>
      </p:sp>
      <p:sp>
        <p:nvSpPr>
          <p:cNvPr id="14" name="TextBox 1"/>
          <p:cNvSpPr txBox="1"/>
          <p:nvPr/>
        </p:nvSpPr>
        <p:spPr>
          <a:xfrm>
            <a:off x="8039100" y="1358900"/>
            <a:ext cx="985847" cy="1363835"/>
          </a:xfrm>
          <a:prstGeom prst="rect">
            <a:avLst/>
          </a:prstGeom>
          <a:noFill/>
        </p:spPr>
        <p:txBody>
          <a:bodyPr wrap="none" lIns="0" tIns="0" rIns="0" rtlCol="0">
            <a:spAutoFit/>
          </a:bodyPr>
          <a:lstStyle/>
          <a:p>
            <a:pPr>
              <a:lnSpc>
                <a:spcPts val="3600"/>
              </a:lnSpc>
              <a:tabLst>
                <a:tab pos="190500" algn="l"/>
              </a:tabLst>
            </a:pPr>
            <a:r>
              <a:rPr lang="en-US" altLang="zh-CN" sz="2996" dirty="0">
                <a:solidFill>
                  <a:srgbClr val="FFFFFF"/>
                </a:solidFill>
                <a:latin typeface="Gill Sans Std Light" pitchFamily="18" charset="0"/>
                <a:cs typeface="Gill Sans Std Light" pitchFamily="18" charset="0"/>
              </a:rPr>
              <a:t>Team</a:t>
            </a:r>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000"/>
              </a:lnSpc>
            </a:pPr>
            <a:endParaRPr lang="en-US" altLang="zh-CN" dirty="0"/>
          </a:p>
          <a:p>
            <a:pPr>
              <a:lnSpc>
                <a:spcPts val="1600"/>
              </a:lnSpc>
              <a:tabLst>
                <a:tab pos="190500" algn="l"/>
              </a:tabLst>
            </a:pPr>
            <a:r>
              <a:rPr lang="en-US" altLang="zh-CN" dirty="0"/>
              <a:t>	</a:t>
            </a:r>
            <a:r>
              <a:rPr lang="en-US" altLang="zh-CN" sz="1098" dirty="0">
                <a:solidFill>
                  <a:srgbClr val="221815"/>
                </a:solidFill>
                <a:latin typeface="Gill Sans Std Light" pitchFamily="18" charset="0"/>
                <a:cs typeface="Gill Sans Std Light" pitchFamily="18" charset="0"/>
              </a:rPr>
              <a:t>YeonJung</a:t>
            </a:r>
            <a:r>
              <a:rPr lang="en-US" altLang="zh-CN" sz="1098" dirty="0">
                <a:latin typeface="Times New Roman" pitchFamily="18" charset="0"/>
                <a:cs typeface="Times New Roman" pitchFamily="18" charset="0"/>
              </a:rPr>
              <a:t> </a:t>
            </a:r>
            <a:r>
              <a:rPr lang="en-US" altLang="zh-CN" sz="1098" dirty="0">
                <a:solidFill>
                  <a:srgbClr val="221815"/>
                </a:solidFill>
                <a:latin typeface="Gill Sans Std Light" pitchFamily="18" charset="0"/>
                <a:cs typeface="Gill Sans Std Light" pitchFamily="18" charset="0"/>
              </a:rPr>
              <a:t>Yeo</a:t>
            </a:r>
          </a:p>
        </p:txBody>
      </p:sp>
      <p:pic>
        <p:nvPicPr>
          <p:cNvPr id="15" name="그림 14">
            <a:extLst>
              <a:ext uri="{FF2B5EF4-FFF2-40B4-BE49-F238E27FC236}">
                <a16:creationId xmlns:a16="http://schemas.microsoft.com/office/drawing/2014/main" id="{769780E1-7442-46D9-8075-61C89818B77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08265" y="2880004"/>
            <a:ext cx="6715125" cy="744855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614</TotalTime>
  <Words>1387</Words>
  <Application>Microsoft Office PowerPoint</Application>
  <PresentationFormat>사용자 지정</PresentationFormat>
  <Paragraphs>316</Paragraphs>
  <Slides>6</Slides>
  <Notes>1</Notes>
  <HiddenSlides>0</HiddenSlides>
  <MMClips>0</MMClips>
  <ScaleCrop>false</ScaleCrop>
  <HeadingPairs>
    <vt:vector size="6" baseType="variant">
      <vt:variant>
        <vt:lpstr>사용한 글꼴</vt:lpstr>
      </vt:variant>
      <vt:variant>
        <vt:i4>11</vt:i4>
      </vt:variant>
      <vt:variant>
        <vt:lpstr>테마</vt:lpstr>
      </vt:variant>
      <vt:variant>
        <vt:i4>1</vt:i4>
      </vt:variant>
      <vt:variant>
        <vt:lpstr>슬라이드 제목</vt:lpstr>
      </vt:variant>
      <vt:variant>
        <vt:i4>6</vt:i4>
      </vt:variant>
    </vt:vector>
  </HeadingPairs>
  <TitlesOfParts>
    <vt:vector size="18" baseType="lpstr">
      <vt:lpstr>Gill Sans Std Light</vt:lpstr>
      <vt:lpstr>Noto Sans CJK JP Black</vt:lpstr>
      <vt:lpstr>Noto Sans CJK JP Bold</vt:lpstr>
      <vt:lpstr>Roboto</vt:lpstr>
      <vt:lpstr>RobotoRegular</vt:lpstr>
      <vt:lpstr>맑은 고딕</vt:lpstr>
      <vt:lpstr>Arial</vt:lpstr>
      <vt:lpstr>Calibri</vt:lpstr>
      <vt:lpstr>Times New Roman</vt:lpstr>
      <vt:lpstr>Trebuchet MS</vt:lpstr>
      <vt:lpstr>Verdana</vt:lpstr>
      <vt:lpstr>Office Theme</vt:lpstr>
      <vt:lpstr>PowerPoint 프레젠테이션</vt:lpstr>
      <vt:lpstr>PowerPoint 프레젠테이션</vt:lpstr>
      <vt:lpstr>PowerPoint 프레젠테이션</vt:lpstr>
      <vt:lpstr>PowerPoint 프레젠테이션</vt:lpstr>
      <vt:lpstr>GLOBRIDGE Token</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1234</dc:creator>
  <cp:lastModifiedBy>임 현민</cp:lastModifiedBy>
  <cp:revision>28</cp:revision>
  <dcterms:created xsi:type="dcterms:W3CDTF">2006-08-16T00:00:00Z</dcterms:created>
  <dcterms:modified xsi:type="dcterms:W3CDTF">2020-08-03T09:02:38Z</dcterms:modified>
</cp:coreProperties>
</file>

<file path=docProps/thumbnail.jpeg>
</file>